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7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316" r:id="rId61"/>
    <p:sldId id="317" r:id="rId62"/>
    <p:sldId id="318" r:id="rId63"/>
    <p:sldId id="319" r:id="rId64"/>
    <p:sldId id="320" r:id="rId65"/>
    <p:sldId id="321" r:id="rId66"/>
    <p:sldId id="322" r:id="rId67"/>
    <p:sldId id="323" r:id="rId68"/>
    <p:sldId id="324" r:id="rId69"/>
    <p:sldId id="325" r:id="rId70"/>
    <p:sldId id="326" r:id="rId71"/>
    <p:sldId id="327" r:id="rId72"/>
    <p:sldId id="328" r:id="rId73"/>
    <p:sldId id="329" r:id="rId74"/>
    <p:sldId id="330" r:id="rId75"/>
    <p:sldId id="331" r:id="rId76"/>
    <p:sldId id="332" r:id="rId77"/>
    <p:sldId id="285" r:id="rId78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874" y="7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259a77b1e0c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259a77b1e0c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259a77b1e0c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259a77b1e0c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259a77b1e0c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259a77b1e0c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259a77b1e0c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259a77b1e0c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259a77b1e0c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259a77b1e0c_0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259a77b1e0c_0_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259a77b1e0c_0_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259a77b1e0c_0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259a77b1e0c_0_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259a77b1e0c_0_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259a77b1e0c_0_1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259a77b1e0c_0_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259a77b1e0c_0_1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259a77b1e0c_0_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259a77b1e0c_0_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25989ba31d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25989ba31d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59a77b1e0c_0_1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Google Shape;237;g259a77b1e0c_0_1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259a77b1e0c_0_2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259a77b1e0c_0_2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259a77b1e0c_0_2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" name="Google Shape;256;g259a77b1e0c_0_2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259a77b1e0c_0_3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" name="Google Shape;265;g259a77b1e0c_0_3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259a77b1e0c_0_4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Google Shape;274;g259a77b1e0c_0_4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259a77b1e0c_0_4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259a77b1e0c_0_4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259a77b1e0c_0_5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3" name="Google Shape;303;g259a77b1e0c_0_5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259a77b1e0c_0_5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0" name="Google Shape;310;g259a77b1e0c_0_5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g259a77b1e0c_0_6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7" name="Google Shape;317;g259a77b1e0c_0_6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259a77b1e0c_0_6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3" name="Google Shape;323;g259a77b1e0c_0_6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1e49d1ad489_1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1e49d1ad489_1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25948ebb43d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25948ebb43d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1e49d1ad489_1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1e49d1ad489_1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25956dc9662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25956dc9662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25956dc9662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25956dc9662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25956dc9662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25956dc9662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25956dc9662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25956dc9662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25956dc9662_0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25956dc9662_0_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25956dc9662_0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25956dc9662_0_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25956dc9662_0_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25956dc9662_0_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25989ba31dc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25989ba31dc_0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25956dc9662_0_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25956dc9662_0_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25956dc9662_0_1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25956dc9662_0_1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25948ebb43d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25948ebb43d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1e49d1ad489_1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1e49d1ad489_1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25956dc9662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25956dc9662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25b3eb3c525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25b3eb3c525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25b3eb3c525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25b3eb3c525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25b3eb3c525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25b3eb3c525_0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25b3eb3c525_0_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25b3eb3c525_0_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25989ba31dc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25989ba31dc_0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25b3eb3c525_0_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25b3eb3c525_0_1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25b3eb3c525_0_1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25b3eb3c525_0_1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25b3eb3c525_0_1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25b3eb3c525_0_1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25b3eb3c525_0_1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25b3eb3c525_0_1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25b3eb3c525_0_1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25b3eb3c525_0_1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25b3eb3c525_0_1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25b3eb3c525_0_1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25b3eb3c525_0_1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25b3eb3c525_0_1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25b3eb3c525_0_1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25b3eb3c525_0_1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25b3eb3c525_0_1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25b3eb3c525_0_1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25989ba31dc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25989ba31dc_0_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25948ebb43d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25948ebb43d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1e49d1ad489_1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1e49d1ad489_1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25956dc9662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25956dc9662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25c30964608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25c30964608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25c30964608_0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25c30964608_0_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25c30964608_0_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25c30964608_0_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25c30964608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25c30964608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25c30964608_0_1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25c30964608_0_1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25c30964608_0_1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25c30964608_0_1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25c30964608_0_1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25c30964608_0_1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25989ba31dc_0_1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25989ba31dc_0_1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25c09aed1c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25c09aed1c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25c09aed1c9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25c09aed1c9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25c09aed1c9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25c09aed1c9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25c09aed1c9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25c09aed1c9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25c09aed1c9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25c09aed1c9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25c09aed1c9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25c09aed1c9_0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25c09aed1c9_0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25c09aed1c9_0_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1e49d1ad489_1_1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2" name="Google Shape;332;g1e49d1ad489_1_1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259a77b1e0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259a77b1e0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259a77b1e0c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259a77b1e0c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7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9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2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5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2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4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3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3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3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3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9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1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3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3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3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>
            <a:off x="3710475" y="4791225"/>
            <a:ext cx="2042400" cy="285000"/>
          </a:xfrm>
          <a:prstGeom prst="roundRect">
            <a:avLst>
              <a:gd name="adj" fmla="val 16667"/>
            </a:avLst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13"/>
          <p:cNvSpPr/>
          <p:nvPr/>
        </p:nvSpPr>
        <p:spPr>
          <a:xfrm>
            <a:off x="1728700" y="3421650"/>
            <a:ext cx="5990700" cy="746700"/>
          </a:xfrm>
          <a:prstGeom prst="roundRect">
            <a:avLst>
              <a:gd name="adj" fmla="val 16667"/>
            </a:avLst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13"/>
          <p:cNvSpPr txBox="1"/>
          <p:nvPr/>
        </p:nvSpPr>
        <p:spPr>
          <a:xfrm>
            <a:off x="3960100" y="4737975"/>
            <a:ext cx="1527900" cy="39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>
                <a:latin typeface="Georgia"/>
                <a:ea typeface="Georgia"/>
                <a:cs typeface="Georgia"/>
                <a:sym typeface="Georgia"/>
              </a:rPr>
              <a:t>www.seo.org</a:t>
            </a:r>
            <a:endParaRPr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7" name="Google Shape;57;p13"/>
          <p:cNvSpPr txBox="1"/>
          <p:nvPr/>
        </p:nvSpPr>
        <p:spPr>
          <a:xfrm>
            <a:off x="2684000" y="3565950"/>
            <a:ext cx="4342200" cy="4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400">
                <a:latin typeface="Georgia"/>
                <a:ea typeface="Georgia"/>
                <a:cs typeface="Georgia"/>
                <a:sym typeface="Georgia"/>
              </a:rPr>
              <a:t>Controles de visualización</a:t>
            </a:r>
            <a:endParaRPr sz="2400"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58" name="Google Shape;58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52387" y="0"/>
            <a:ext cx="3709687" cy="2571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65550" y="2571750"/>
            <a:ext cx="1083361" cy="4581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2"/>
          <p:cNvSpPr txBox="1">
            <a:spLocks noGrp="1"/>
          </p:cNvSpPr>
          <p:nvPr>
            <p:ph type="title"/>
          </p:nvPr>
        </p:nvSpPr>
        <p:spPr>
          <a:xfrm>
            <a:off x="311700" y="159650"/>
            <a:ext cx="7557600" cy="75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54395"/>
              <a:buNone/>
            </a:pPr>
            <a:r>
              <a:rPr lang="es-419" sz="1820">
                <a:latin typeface="Georgia"/>
                <a:ea typeface="Georgia"/>
                <a:cs typeface="Georgia"/>
                <a:sym typeface="Georgia"/>
              </a:rPr>
              <a:t>Observa el inicio y el final del segmento de animación en la ventana informativa de tiempo en formato: </a:t>
            </a:r>
            <a:r>
              <a:rPr lang="es-419" sz="1820" b="1" i="1">
                <a:latin typeface="Georgia"/>
                <a:ea typeface="Georgia"/>
                <a:cs typeface="Georgia"/>
                <a:sym typeface="Georgia"/>
              </a:rPr>
              <a:t>mes/día/año</a:t>
            </a:r>
            <a:endParaRPr sz="1820" b="1" i="1"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49" name="Google Shape;149;p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50" name="Google Shape;150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913257"/>
            <a:ext cx="9144001" cy="423023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1" name="Google Shape;151;p22"/>
          <p:cNvCxnSpPr>
            <a:stCxn id="148" idx="3"/>
            <a:endCxn id="152" idx="0"/>
          </p:cNvCxnSpPr>
          <p:nvPr/>
        </p:nvCxnSpPr>
        <p:spPr>
          <a:xfrm flipH="1">
            <a:off x="6593400" y="536450"/>
            <a:ext cx="1275900" cy="2971200"/>
          </a:xfrm>
          <a:prstGeom prst="bentConnector4">
            <a:avLst>
              <a:gd name="adj1" fmla="val -18663"/>
              <a:gd name="adj2" fmla="val 56340"/>
            </a:avLst>
          </a:prstGeom>
          <a:noFill/>
          <a:ln w="28575" cap="flat" cmpd="sng">
            <a:solidFill>
              <a:srgbClr val="980000"/>
            </a:solidFill>
            <a:prstDash val="solid"/>
            <a:round/>
            <a:headEnd type="oval" w="med" len="med"/>
            <a:tailEnd type="triangle" w="med" len="med"/>
          </a:ln>
        </p:spPr>
      </p:cxnSp>
      <p:sp>
        <p:nvSpPr>
          <p:cNvPr id="152" name="Google Shape;152;p22"/>
          <p:cNvSpPr/>
          <p:nvPr/>
        </p:nvSpPr>
        <p:spPr>
          <a:xfrm>
            <a:off x="5840725" y="3507625"/>
            <a:ext cx="1505100" cy="4224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53" name="Google Shape;153;p22"/>
          <p:cNvCxnSpPr>
            <a:stCxn id="152" idx="2"/>
          </p:cNvCxnSpPr>
          <p:nvPr/>
        </p:nvCxnSpPr>
        <p:spPr>
          <a:xfrm flipH="1">
            <a:off x="5853775" y="3930025"/>
            <a:ext cx="739500" cy="265200"/>
          </a:xfrm>
          <a:prstGeom prst="straightConnector1">
            <a:avLst/>
          </a:prstGeom>
          <a:noFill/>
          <a:ln w="19050" cap="flat" cmpd="sng">
            <a:solidFill>
              <a:srgbClr val="980000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154" name="Google Shape;154;p22"/>
          <p:cNvCxnSpPr>
            <a:endCxn id="152" idx="2"/>
          </p:cNvCxnSpPr>
          <p:nvPr/>
        </p:nvCxnSpPr>
        <p:spPr>
          <a:xfrm rot="10800000" flipH="1">
            <a:off x="6233275" y="3930025"/>
            <a:ext cx="360000" cy="422400"/>
          </a:xfrm>
          <a:prstGeom prst="straightConnector1">
            <a:avLst/>
          </a:prstGeom>
          <a:noFill/>
          <a:ln w="19050" cap="flat" cmpd="sng">
            <a:solidFill>
              <a:srgbClr val="980000"/>
            </a:solidFill>
            <a:prstDash val="solid"/>
            <a:round/>
            <a:headEnd type="stealth" w="med" len="med"/>
            <a:tailEnd type="none" w="med" len="med"/>
          </a:ln>
        </p:spPr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3"/>
          <p:cNvSpPr/>
          <p:nvPr/>
        </p:nvSpPr>
        <p:spPr>
          <a:xfrm>
            <a:off x="566350" y="2132950"/>
            <a:ext cx="8193000" cy="746700"/>
          </a:xfrm>
          <a:prstGeom prst="roundRect">
            <a:avLst>
              <a:gd name="adj" fmla="val 16667"/>
            </a:avLst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23"/>
          <p:cNvSpPr txBox="1"/>
          <p:nvPr/>
        </p:nvSpPr>
        <p:spPr>
          <a:xfrm>
            <a:off x="762650" y="2277250"/>
            <a:ext cx="7695600" cy="4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400">
                <a:latin typeface="Georgia"/>
                <a:ea typeface="Georgia"/>
                <a:cs typeface="Georgia"/>
                <a:sym typeface="Georgia"/>
              </a:rPr>
              <a:t>¿Puedo ocultar la Ventana de animación?</a:t>
            </a:r>
            <a:endParaRPr sz="2400"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Google Shape;169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14150" y="268426"/>
            <a:ext cx="561900" cy="536056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24"/>
          <p:cNvSpPr txBox="1">
            <a:spLocks noGrp="1"/>
          </p:cNvSpPr>
          <p:nvPr>
            <p:ph type="title"/>
          </p:nvPr>
        </p:nvSpPr>
        <p:spPr>
          <a:xfrm>
            <a:off x="311700" y="159650"/>
            <a:ext cx="5489700" cy="75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s-419" sz="1820">
                <a:latin typeface="Georgia"/>
                <a:ea typeface="Georgia"/>
                <a:cs typeface="Georgia"/>
                <a:sym typeface="Georgia"/>
              </a:rPr>
              <a:t>Si, simplemente haz un click en el icono de ocultar.</a:t>
            </a:r>
            <a:endParaRPr sz="1820"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66" name="Google Shape;166;p2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67" name="Google Shape;167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913241"/>
            <a:ext cx="9144001" cy="423536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8" name="Google Shape;168;p24"/>
          <p:cNvCxnSpPr>
            <a:cxnSpLocks/>
            <a:endCxn id="170" idx="0"/>
          </p:cNvCxnSpPr>
          <p:nvPr/>
        </p:nvCxnSpPr>
        <p:spPr>
          <a:xfrm rot="16200000" flipH="1">
            <a:off x="5990359" y="1111259"/>
            <a:ext cx="3076850" cy="2672281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rgbClr val="980000"/>
            </a:solidFill>
            <a:prstDash val="solid"/>
            <a:round/>
            <a:headEnd type="oval" w="med" len="med"/>
            <a:tailEnd type="triangle" w="med" len="med"/>
          </a:ln>
        </p:spPr>
      </p:cxnSp>
      <p:sp>
        <p:nvSpPr>
          <p:cNvPr id="170" name="Google Shape;170;p24"/>
          <p:cNvSpPr/>
          <p:nvPr/>
        </p:nvSpPr>
        <p:spPr>
          <a:xfrm>
            <a:off x="8720025" y="3985825"/>
            <a:ext cx="289800" cy="248700"/>
          </a:xfrm>
          <a:prstGeom prst="roundRect">
            <a:avLst>
              <a:gd name="adj" fmla="val 11188"/>
            </a:avLst>
          </a:prstGeom>
          <a:noFill/>
          <a:ln w="19050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24"/>
          <p:cNvSpPr/>
          <p:nvPr/>
        </p:nvSpPr>
        <p:spPr>
          <a:xfrm>
            <a:off x="5914150" y="268400"/>
            <a:ext cx="561900" cy="536100"/>
          </a:xfrm>
          <a:prstGeom prst="ellipse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Google Shape;180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33900" y="301575"/>
            <a:ext cx="602050" cy="469750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25"/>
          <p:cNvSpPr txBox="1">
            <a:spLocks noGrp="1"/>
          </p:cNvSpPr>
          <p:nvPr>
            <p:ph type="title"/>
          </p:nvPr>
        </p:nvSpPr>
        <p:spPr>
          <a:xfrm>
            <a:off x="311700" y="159650"/>
            <a:ext cx="4822200" cy="75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s-419" sz="1820">
                <a:latin typeface="Georgia"/>
                <a:ea typeface="Georgia"/>
                <a:cs typeface="Georgia"/>
                <a:sym typeface="Georgia"/>
              </a:rPr>
              <a:t>Para reaparecer, abre el </a:t>
            </a:r>
            <a:r>
              <a:rPr lang="es-419" sz="1820" b="1" i="1">
                <a:latin typeface="Georgia"/>
                <a:ea typeface="Georgia"/>
                <a:cs typeface="Georgia"/>
                <a:sym typeface="Georgia"/>
              </a:rPr>
              <a:t>Menú de edición</a:t>
            </a:r>
            <a:endParaRPr sz="1820" b="1" i="1"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77" name="Google Shape;177;p2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78" name="Google Shape;178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913251"/>
            <a:ext cx="9144001" cy="422324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79" name="Google Shape;179;p25"/>
          <p:cNvCxnSpPr>
            <a:stCxn id="180" idx="2"/>
            <a:endCxn id="181" idx="3"/>
          </p:cNvCxnSpPr>
          <p:nvPr/>
        </p:nvCxnSpPr>
        <p:spPr>
          <a:xfrm rot="5400000">
            <a:off x="2770175" y="-1627025"/>
            <a:ext cx="266400" cy="5063100"/>
          </a:xfrm>
          <a:prstGeom prst="bentConnector2">
            <a:avLst/>
          </a:prstGeom>
          <a:noFill/>
          <a:ln w="28575" cap="flat" cmpd="sng">
            <a:solidFill>
              <a:srgbClr val="980000"/>
            </a:solidFill>
            <a:prstDash val="solid"/>
            <a:round/>
            <a:headEnd type="oval" w="med" len="med"/>
            <a:tailEnd type="triangle" w="med" len="med"/>
          </a:ln>
        </p:spPr>
      </p:cxnSp>
      <p:sp>
        <p:nvSpPr>
          <p:cNvPr id="181" name="Google Shape;181;p25"/>
          <p:cNvSpPr/>
          <p:nvPr/>
        </p:nvSpPr>
        <p:spPr>
          <a:xfrm>
            <a:off x="82075" y="913250"/>
            <a:ext cx="289800" cy="248700"/>
          </a:xfrm>
          <a:prstGeom prst="roundRect">
            <a:avLst>
              <a:gd name="adj" fmla="val 11188"/>
            </a:avLst>
          </a:prstGeom>
          <a:noFill/>
          <a:ln w="19050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Google Shape;190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64601" y="286120"/>
            <a:ext cx="602050" cy="500656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26"/>
          <p:cNvSpPr txBox="1">
            <a:spLocks noGrp="1"/>
          </p:cNvSpPr>
          <p:nvPr>
            <p:ph type="title"/>
          </p:nvPr>
        </p:nvSpPr>
        <p:spPr>
          <a:xfrm>
            <a:off x="311700" y="159650"/>
            <a:ext cx="3552900" cy="75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s-419" sz="1820">
                <a:latin typeface="Georgia"/>
                <a:ea typeface="Georgia"/>
                <a:cs typeface="Georgia"/>
                <a:sym typeface="Georgia"/>
              </a:rPr>
              <a:t>Ingresa a la sección de </a:t>
            </a:r>
            <a:r>
              <a:rPr lang="es-419" sz="1820" b="1" i="1">
                <a:latin typeface="Georgia"/>
                <a:ea typeface="Georgia"/>
                <a:cs typeface="Georgia"/>
                <a:sym typeface="Georgia"/>
              </a:rPr>
              <a:t>Filtros</a:t>
            </a:r>
            <a:endParaRPr sz="1820" b="1" i="1"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87" name="Google Shape;187;p2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88" name="Google Shape;188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913253"/>
            <a:ext cx="9144001" cy="424679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89" name="Google Shape;189;p26"/>
          <p:cNvCxnSpPr>
            <a:stCxn id="190" idx="2"/>
            <a:endCxn id="191" idx="3"/>
          </p:cNvCxnSpPr>
          <p:nvPr/>
        </p:nvCxnSpPr>
        <p:spPr>
          <a:xfrm rot="5400000">
            <a:off x="2044176" y="-861275"/>
            <a:ext cx="473400" cy="3769500"/>
          </a:xfrm>
          <a:prstGeom prst="bentConnector2">
            <a:avLst/>
          </a:prstGeom>
          <a:noFill/>
          <a:ln w="28575" cap="flat" cmpd="sng">
            <a:solidFill>
              <a:srgbClr val="980000"/>
            </a:solidFill>
            <a:prstDash val="solid"/>
            <a:round/>
            <a:headEnd type="oval" w="med" len="med"/>
            <a:tailEnd type="triangle" w="med" len="med"/>
          </a:ln>
        </p:spPr>
      </p:cxnSp>
      <p:sp>
        <p:nvSpPr>
          <p:cNvPr id="191" name="Google Shape;191;p26"/>
          <p:cNvSpPr/>
          <p:nvPr/>
        </p:nvSpPr>
        <p:spPr>
          <a:xfrm>
            <a:off x="160600" y="1152475"/>
            <a:ext cx="235500" cy="215700"/>
          </a:xfrm>
          <a:prstGeom prst="roundRect">
            <a:avLst>
              <a:gd name="adj" fmla="val 11188"/>
            </a:avLst>
          </a:prstGeom>
          <a:noFill/>
          <a:ln w="19050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" name="Google Shape;200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295387"/>
            <a:ext cx="617935" cy="482125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27"/>
          <p:cNvSpPr txBox="1">
            <a:spLocks noGrp="1"/>
          </p:cNvSpPr>
          <p:nvPr>
            <p:ph type="title"/>
          </p:nvPr>
        </p:nvSpPr>
        <p:spPr>
          <a:xfrm>
            <a:off x="311700" y="159650"/>
            <a:ext cx="4141800" cy="75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s-419" sz="1820">
                <a:latin typeface="Georgia"/>
                <a:ea typeface="Georgia"/>
                <a:cs typeface="Georgia"/>
                <a:sym typeface="Georgia"/>
              </a:rPr>
              <a:t>Haz click en el icono </a:t>
            </a:r>
            <a:r>
              <a:rPr lang="es-419" sz="1820" b="1" i="1">
                <a:latin typeface="Georgia"/>
                <a:ea typeface="Georgia"/>
                <a:cs typeface="Georgia"/>
                <a:sym typeface="Georgia"/>
              </a:rPr>
              <a:t>Time Playback</a:t>
            </a:r>
            <a:endParaRPr sz="1820" b="1" i="1"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97" name="Google Shape;197;p2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98" name="Google Shape;198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913253"/>
            <a:ext cx="9144001" cy="424679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99" name="Google Shape;199;p27"/>
          <p:cNvCxnSpPr>
            <a:stCxn id="200" idx="2"/>
            <a:endCxn id="201" idx="3"/>
          </p:cNvCxnSpPr>
          <p:nvPr/>
        </p:nvCxnSpPr>
        <p:spPr>
          <a:xfrm rot="5400000">
            <a:off x="2418567" y="-511888"/>
            <a:ext cx="1173000" cy="3751800"/>
          </a:xfrm>
          <a:prstGeom prst="bentConnector2">
            <a:avLst/>
          </a:prstGeom>
          <a:noFill/>
          <a:ln w="28575" cap="flat" cmpd="sng">
            <a:solidFill>
              <a:srgbClr val="980000"/>
            </a:solidFill>
            <a:prstDash val="solid"/>
            <a:round/>
            <a:headEnd type="oval" w="med" len="med"/>
            <a:tailEnd type="triangle" w="med" len="med"/>
          </a:ln>
        </p:spPr>
      </p:cxnSp>
      <p:sp>
        <p:nvSpPr>
          <p:cNvPr id="201" name="Google Shape;201;p27"/>
          <p:cNvSpPr/>
          <p:nvPr/>
        </p:nvSpPr>
        <p:spPr>
          <a:xfrm>
            <a:off x="985150" y="1865600"/>
            <a:ext cx="144000" cy="170100"/>
          </a:xfrm>
          <a:prstGeom prst="roundRect">
            <a:avLst>
              <a:gd name="adj" fmla="val 24281"/>
            </a:avLst>
          </a:prstGeom>
          <a:noFill/>
          <a:ln w="19050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8"/>
          <p:cNvSpPr txBox="1">
            <a:spLocks noGrp="1"/>
          </p:cNvSpPr>
          <p:nvPr>
            <p:ph type="title"/>
          </p:nvPr>
        </p:nvSpPr>
        <p:spPr>
          <a:xfrm>
            <a:off x="311700" y="159650"/>
            <a:ext cx="4992300" cy="75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s-419" sz="1820">
                <a:latin typeface="Georgia"/>
                <a:ea typeface="Georgia"/>
                <a:cs typeface="Georgia"/>
                <a:sym typeface="Georgia"/>
              </a:rPr>
              <a:t>La Ventana de animación volverá a aparecer.</a:t>
            </a:r>
            <a:endParaRPr sz="1820" b="1" i="1"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07" name="Google Shape;207;p2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208" name="Google Shape;208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913241"/>
            <a:ext cx="9144001" cy="4235367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28"/>
          <p:cNvSpPr/>
          <p:nvPr/>
        </p:nvSpPr>
        <p:spPr>
          <a:xfrm>
            <a:off x="4034600" y="3527750"/>
            <a:ext cx="5052000" cy="1544400"/>
          </a:xfrm>
          <a:prstGeom prst="roundRect">
            <a:avLst>
              <a:gd name="adj" fmla="val 1076"/>
            </a:avLst>
          </a:prstGeom>
          <a:noFill/>
          <a:ln w="19050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10" name="Google Shape;210;p28"/>
          <p:cNvCxnSpPr>
            <a:stCxn id="206" idx="3"/>
            <a:endCxn id="209" idx="0"/>
          </p:cNvCxnSpPr>
          <p:nvPr/>
        </p:nvCxnSpPr>
        <p:spPr>
          <a:xfrm>
            <a:off x="5304000" y="536450"/>
            <a:ext cx="1256700" cy="2991300"/>
          </a:xfrm>
          <a:prstGeom prst="bentConnector2">
            <a:avLst/>
          </a:prstGeom>
          <a:noFill/>
          <a:ln w="28575" cap="flat" cmpd="sng">
            <a:solidFill>
              <a:srgbClr val="980000"/>
            </a:solidFill>
            <a:prstDash val="solid"/>
            <a:round/>
            <a:headEnd type="oval" w="med" len="med"/>
            <a:tailEnd type="triangle" w="med" len="med"/>
          </a:ln>
        </p:spPr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9"/>
          <p:cNvSpPr/>
          <p:nvPr/>
        </p:nvSpPr>
        <p:spPr>
          <a:xfrm>
            <a:off x="893550" y="2132950"/>
            <a:ext cx="7512300" cy="746700"/>
          </a:xfrm>
          <a:prstGeom prst="roundRect">
            <a:avLst>
              <a:gd name="adj" fmla="val 16667"/>
            </a:avLst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Google Shape;216;p29"/>
          <p:cNvSpPr txBox="1"/>
          <p:nvPr/>
        </p:nvSpPr>
        <p:spPr>
          <a:xfrm>
            <a:off x="1364700" y="2277250"/>
            <a:ext cx="6635400" cy="4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400">
                <a:latin typeface="Georgia"/>
                <a:ea typeface="Georgia"/>
                <a:cs typeface="Georgia"/>
                <a:sym typeface="Georgia"/>
              </a:rPr>
              <a:t>¿Cómo puedo ver los atributos del movimiento de las aves?</a:t>
            </a:r>
            <a:endParaRPr sz="2400"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30"/>
          <p:cNvSpPr txBox="1">
            <a:spLocks noGrp="1"/>
          </p:cNvSpPr>
          <p:nvPr>
            <p:ph type="title"/>
          </p:nvPr>
        </p:nvSpPr>
        <p:spPr>
          <a:xfrm>
            <a:off x="311700" y="159650"/>
            <a:ext cx="6916200" cy="75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54395"/>
              <a:buNone/>
            </a:pPr>
            <a:r>
              <a:rPr lang="es-419" sz="1820">
                <a:latin typeface="Georgia"/>
                <a:ea typeface="Georgia"/>
                <a:cs typeface="Georgia"/>
                <a:sym typeface="Georgia"/>
              </a:rPr>
              <a:t>Coloca el cursor sobre el movimiento de los individuos y aparecerá una ventana de atributos como </a:t>
            </a:r>
            <a:r>
              <a:rPr lang="es-419" sz="1820" i="1">
                <a:latin typeface="Georgia"/>
                <a:ea typeface="Georgia"/>
                <a:cs typeface="Georgia"/>
                <a:sym typeface="Georgia"/>
              </a:rPr>
              <a:t>ID, Tiempo, Velocidad, y Dirección.</a:t>
            </a:r>
            <a:endParaRPr sz="1820" b="1" i="1"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22" name="Google Shape;222;p3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223" name="Google Shape;223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913247"/>
            <a:ext cx="9144001" cy="422545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24" name="Google Shape;224;p30"/>
          <p:cNvCxnSpPr/>
          <p:nvPr/>
        </p:nvCxnSpPr>
        <p:spPr>
          <a:xfrm rot="5400000">
            <a:off x="5586900" y="748250"/>
            <a:ext cx="1868700" cy="1413300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rgbClr val="980000"/>
            </a:solidFill>
            <a:prstDash val="solid"/>
            <a:round/>
            <a:headEnd type="oval" w="med" len="med"/>
            <a:tailEnd type="triangle" w="med" len="med"/>
          </a:ln>
        </p:spPr>
      </p:cxnSp>
      <p:sp>
        <p:nvSpPr>
          <p:cNvPr id="225" name="Google Shape;225;p30"/>
          <p:cNvSpPr/>
          <p:nvPr/>
        </p:nvSpPr>
        <p:spPr>
          <a:xfrm>
            <a:off x="4898400" y="2061900"/>
            <a:ext cx="261600" cy="392700"/>
          </a:xfrm>
          <a:prstGeom prst="roundRect">
            <a:avLst>
              <a:gd name="adj" fmla="val 24281"/>
            </a:avLst>
          </a:prstGeom>
          <a:noFill/>
          <a:ln w="19050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31"/>
          <p:cNvSpPr txBox="1">
            <a:spLocks noGrp="1"/>
          </p:cNvSpPr>
          <p:nvPr>
            <p:ph type="title"/>
          </p:nvPr>
        </p:nvSpPr>
        <p:spPr>
          <a:xfrm>
            <a:off x="311700" y="159650"/>
            <a:ext cx="5961000" cy="75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91"/>
              <a:buFont typeface="Arial"/>
              <a:buNone/>
            </a:pPr>
            <a:r>
              <a:rPr lang="es-419" sz="1640">
                <a:latin typeface="Georgia"/>
                <a:ea typeface="Georgia"/>
                <a:cs typeface="Georgia"/>
                <a:sym typeface="Georgia"/>
              </a:rPr>
              <a:t>Puedes fijar la ventana de atributos haciendo un click derecho sobre el movimiento del ave.</a:t>
            </a:r>
            <a:endParaRPr sz="1640" b="1" i="1"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31" name="Google Shape;231;p3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232" name="Google Shape;232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913262"/>
            <a:ext cx="9144001" cy="422067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33" name="Google Shape;233;p31"/>
          <p:cNvCxnSpPr>
            <a:stCxn id="230" idx="3"/>
          </p:cNvCxnSpPr>
          <p:nvPr/>
        </p:nvCxnSpPr>
        <p:spPr>
          <a:xfrm flipH="1">
            <a:off x="4977000" y="536450"/>
            <a:ext cx="1295700" cy="1551600"/>
          </a:xfrm>
          <a:prstGeom prst="bentConnector4">
            <a:avLst>
              <a:gd name="adj1" fmla="val -18378"/>
              <a:gd name="adj2" fmla="val 62142"/>
            </a:avLst>
          </a:prstGeom>
          <a:noFill/>
          <a:ln w="28575" cap="flat" cmpd="sng">
            <a:solidFill>
              <a:srgbClr val="980000"/>
            </a:solidFill>
            <a:prstDash val="solid"/>
            <a:round/>
            <a:headEnd type="oval" w="med" len="med"/>
            <a:tailEnd type="triangle" w="med" len="med"/>
          </a:ln>
        </p:spPr>
      </p:cxnSp>
      <p:sp>
        <p:nvSpPr>
          <p:cNvPr id="234" name="Google Shape;234;p31"/>
          <p:cNvSpPr/>
          <p:nvPr/>
        </p:nvSpPr>
        <p:spPr>
          <a:xfrm>
            <a:off x="4021525" y="1760875"/>
            <a:ext cx="261600" cy="392700"/>
          </a:xfrm>
          <a:prstGeom prst="roundRect">
            <a:avLst>
              <a:gd name="adj" fmla="val 24281"/>
            </a:avLst>
          </a:prstGeom>
          <a:noFill/>
          <a:ln w="19050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Google Shape;64;p14"/>
          <p:cNvGrpSpPr/>
          <p:nvPr/>
        </p:nvGrpSpPr>
        <p:grpSpPr>
          <a:xfrm>
            <a:off x="6910400" y="3343025"/>
            <a:ext cx="1181800" cy="394025"/>
            <a:chOff x="7301775" y="3329925"/>
            <a:chExt cx="1181800" cy="394025"/>
          </a:xfrm>
        </p:grpSpPr>
        <p:sp>
          <p:nvSpPr>
            <p:cNvPr id="65" name="Google Shape;65;p14"/>
            <p:cNvSpPr/>
            <p:nvPr/>
          </p:nvSpPr>
          <p:spPr>
            <a:xfrm>
              <a:off x="7581400" y="3423050"/>
              <a:ext cx="405600" cy="300900"/>
            </a:xfrm>
            <a:prstGeom prst="rect">
              <a:avLst/>
            </a:pr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14"/>
            <p:cNvSpPr txBox="1"/>
            <p:nvPr/>
          </p:nvSpPr>
          <p:spPr>
            <a:xfrm>
              <a:off x="7963975" y="3329925"/>
              <a:ext cx="519600" cy="393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419" sz="4000" b="1">
                  <a:latin typeface="Georgia"/>
                  <a:ea typeface="Georgia"/>
                  <a:cs typeface="Georgia"/>
                  <a:sym typeface="Georgia"/>
                </a:rPr>
                <a:t>&gt;</a:t>
              </a:r>
              <a:endParaRPr sz="4000" b="1"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67" name="Google Shape;67;p14"/>
            <p:cNvSpPr txBox="1"/>
            <p:nvPr/>
          </p:nvSpPr>
          <p:spPr>
            <a:xfrm>
              <a:off x="7301775" y="3329925"/>
              <a:ext cx="561900" cy="393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419" sz="2800" b="1">
                  <a:latin typeface="Georgia"/>
                  <a:ea typeface="Georgia"/>
                  <a:cs typeface="Georgia"/>
                  <a:sym typeface="Georgia"/>
                </a:rPr>
                <a:t>|</a:t>
              </a:r>
              <a:endParaRPr sz="2800" b="1">
                <a:latin typeface="Georgia"/>
                <a:ea typeface="Georgia"/>
                <a:cs typeface="Georgia"/>
                <a:sym typeface="Georgia"/>
              </a:endParaRPr>
            </a:p>
          </p:txBody>
        </p:sp>
      </p:grpSp>
      <p:sp>
        <p:nvSpPr>
          <p:cNvPr id="68" name="Google Shape;68;p14"/>
          <p:cNvSpPr/>
          <p:nvPr/>
        </p:nvSpPr>
        <p:spPr>
          <a:xfrm>
            <a:off x="900900" y="2132950"/>
            <a:ext cx="7342200" cy="746700"/>
          </a:xfrm>
          <a:prstGeom prst="roundRect">
            <a:avLst>
              <a:gd name="adj" fmla="val 16667"/>
            </a:avLst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14"/>
          <p:cNvSpPr txBox="1"/>
          <p:nvPr/>
        </p:nvSpPr>
        <p:spPr>
          <a:xfrm>
            <a:off x="961725" y="2277250"/>
            <a:ext cx="6973500" cy="4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400">
                <a:latin typeface="Georgia"/>
                <a:ea typeface="Georgia"/>
                <a:cs typeface="Georgia"/>
                <a:sym typeface="Georgia"/>
              </a:rPr>
              <a:t>¿Cuáles son los controles de animación?</a:t>
            </a:r>
            <a:endParaRPr sz="2400"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70" name="Google Shape;70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51800" y="3305325"/>
            <a:ext cx="561888" cy="53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66525" y="3343025"/>
            <a:ext cx="519550" cy="458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062450" y="3343025"/>
            <a:ext cx="466147" cy="458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535850" y="3304051"/>
            <a:ext cx="561900" cy="536056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4"/>
          <p:cNvSpPr/>
          <p:nvPr/>
        </p:nvSpPr>
        <p:spPr>
          <a:xfrm>
            <a:off x="5535850" y="3304025"/>
            <a:ext cx="561900" cy="536100"/>
          </a:xfrm>
          <a:prstGeom prst="ellipse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32"/>
          <p:cNvSpPr txBox="1">
            <a:spLocks noGrp="1"/>
          </p:cNvSpPr>
          <p:nvPr>
            <p:ph type="title"/>
          </p:nvPr>
        </p:nvSpPr>
        <p:spPr>
          <a:xfrm>
            <a:off x="256650" y="120400"/>
            <a:ext cx="8097000" cy="58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s-419" sz="1600">
                <a:latin typeface="Georgia"/>
                <a:ea typeface="Georgia"/>
                <a:cs typeface="Georgia"/>
                <a:sym typeface="Georgia"/>
              </a:rPr>
              <a:t>Para añadir más información como las coordenadas debes abrir el </a:t>
            </a:r>
            <a:r>
              <a:rPr lang="es-419" sz="1600" b="1" i="1">
                <a:latin typeface="Georgia"/>
                <a:ea typeface="Georgia"/>
                <a:cs typeface="Georgia"/>
                <a:sym typeface="Georgia"/>
              </a:rPr>
              <a:t>Menú de edición.</a:t>
            </a:r>
            <a:endParaRPr sz="1600" b="1" i="1"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40" name="Google Shape;240;p3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241" name="Google Shape;241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922812"/>
            <a:ext cx="9144001" cy="422067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42" name="Google Shape;242;p32"/>
          <p:cNvCxnSpPr>
            <a:stCxn id="239" idx="3"/>
            <a:endCxn id="243" idx="3"/>
          </p:cNvCxnSpPr>
          <p:nvPr/>
        </p:nvCxnSpPr>
        <p:spPr>
          <a:xfrm flipH="1">
            <a:off x="474750" y="410650"/>
            <a:ext cx="7878900" cy="627000"/>
          </a:xfrm>
          <a:prstGeom prst="bentConnector3">
            <a:avLst>
              <a:gd name="adj1" fmla="val -3022"/>
            </a:avLst>
          </a:prstGeom>
          <a:noFill/>
          <a:ln w="28575" cap="flat" cmpd="sng">
            <a:solidFill>
              <a:srgbClr val="980000"/>
            </a:solidFill>
            <a:prstDash val="solid"/>
            <a:round/>
            <a:headEnd type="oval" w="med" len="med"/>
            <a:tailEnd type="triangle" w="med" len="med"/>
          </a:ln>
        </p:spPr>
      </p:cxnSp>
      <p:sp>
        <p:nvSpPr>
          <p:cNvPr id="243" name="Google Shape;243;p32"/>
          <p:cNvSpPr/>
          <p:nvPr/>
        </p:nvSpPr>
        <p:spPr>
          <a:xfrm>
            <a:off x="36900" y="922800"/>
            <a:ext cx="438000" cy="2298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3" name="Google Shape;253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35651" y="120400"/>
            <a:ext cx="673900" cy="554225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33"/>
          <p:cNvSpPr txBox="1">
            <a:spLocks noGrp="1"/>
          </p:cNvSpPr>
          <p:nvPr>
            <p:ph type="title"/>
          </p:nvPr>
        </p:nvSpPr>
        <p:spPr>
          <a:xfrm>
            <a:off x="256650" y="120400"/>
            <a:ext cx="5021400" cy="47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s-419" sz="1600">
                <a:latin typeface="Georgia"/>
                <a:ea typeface="Georgia"/>
                <a:cs typeface="Georgia"/>
                <a:sym typeface="Georgia"/>
              </a:rPr>
              <a:t>Luego, darle click a la sección de  </a:t>
            </a:r>
            <a:r>
              <a:rPr lang="es-419" sz="1600" b="1" i="1">
                <a:latin typeface="Georgia"/>
                <a:ea typeface="Georgia"/>
                <a:cs typeface="Georgia"/>
                <a:sym typeface="Georgia"/>
              </a:rPr>
              <a:t>Interacciones</a:t>
            </a:r>
            <a:endParaRPr sz="1600" b="1" i="1"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49" name="Google Shape;249;p3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250" name="Google Shape;250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899606"/>
            <a:ext cx="9144000" cy="4243889"/>
          </a:xfrm>
          <a:prstGeom prst="rect">
            <a:avLst/>
          </a:prstGeom>
          <a:noFill/>
          <a:ln>
            <a:noFill/>
          </a:ln>
        </p:spPr>
      </p:pic>
      <p:sp>
        <p:nvSpPr>
          <p:cNvPr id="251" name="Google Shape;251;p33"/>
          <p:cNvSpPr/>
          <p:nvPr/>
        </p:nvSpPr>
        <p:spPr>
          <a:xfrm>
            <a:off x="377200" y="1152475"/>
            <a:ext cx="241500" cy="2298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52" name="Google Shape;252;p33"/>
          <p:cNvCxnSpPr>
            <a:stCxn id="253" idx="3"/>
            <a:endCxn id="251" idx="3"/>
          </p:cNvCxnSpPr>
          <p:nvPr/>
        </p:nvCxnSpPr>
        <p:spPr>
          <a:xfrm flipH="1">
            <a:off x="618751" y="397513"/>
            <a:ext cx="4990800" cy="870000"/>
          </a:xfrm>
          <a:prstGeom prst="bentConnector3">
            <a:avLst>
              <a:gd name="adj1" fmla="val -4771"/>
            </a:avLst>
          </a:prstGeom>
          <a:noFill/>
          <a:ln w="28575" cap="flat" cmpd="sng">
            <a:solidFill>
              <a:srgbClr val="980000"/>
            </a:solidFill>
            <a:prstDash val="solid"/>
            <a:round/>
            <a:headEnd type="oval" w="med" len="med"/>
            <a:tailEnd type="triangle" w="med" len="med"/>
          </a:ln>
        </p:spPr>
      </p:cxn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34"/>
          <p:cNvSpPr txBox="1">
            <a:spLocks noGrp="1"/>
          </p:cNvSpPr>
          <p:nvPr>
            <p:ph type="title"/>
          </p:nvPr>
        </p:nvSpPr>
        <p:spPr>
          <a:xfrm>
            <a:off x="256650" y="120400"/>
            <a:ext cx="7782900" cy="7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891"/>
              <a:buNone/>
            </a:pPr>
            <a:r>
              <a:rPr lang="es-419" sz="1600">
                <a:latin typeface="Georgia"/>
                <a:ea typeface="Georgia"/>
                <a:cs typeface="Georgia"/>
                <a:sym typeface="Georgia"/>
              </a:rPr>
              <a:t>Para añadir las coordenadas, haz click en la ventana de atributos debajo de </a:t>
            </a:r>
            <a:r>
              <a:rPr lang="es-419" sz="1600" b="1" i="1">
                <a:latin typeface="Georgia"/>
                <a:ea typeface="Georgia"/>
                <a:cs typeface="Georgia"/>
                <a:sym typeface="Georgia"/>
              </a:rPr>
              <a:t>Tooltip</a:t>
            </a:r>
            <a:r>
              <a:rPr lang="es-419" sz="1600">
                <a:latin typeface="Georgia"/>
                <a:ea typeface="Georgia"/>
                <a:cs typeface="Georgia"/>
                <a:sym typeface="Georgia"/>
              </a:rPr>
              <a:t> y añade los atributos </a:t>
            </a:r>
            <a:r>
              <a:rPr lang="es-419" sz="1600" b="1" i="1">
                <a:latin typeface="Georgia"/>
                <a:ea typeface="Georgia"/>
                <a:cs typeface="Georgia"/>
                <a:sym typeface="Georgia"/>
              </a:rPr>
              <a:t>Location_long, y Location_lat.</a:t>
            </a:r>
            <a:endParaRPr sz="1600"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59" name="Google Shape;259;p3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260" name="Google Shape;260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924296"/>
            <a:ext cx="9143998" cy="4219207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p34"/>
          <p:cNvSpPr/>
          <p:nvPr/>
        </p:nvSpPr>
        <p:spPr>
          <a:xfrm>
            <a:off x="69000" y="1636725"/>
            <a:ext cx="1335000" cy="16422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62" name="Google Shape;262;p34"/>
          <p:cNvCxnSpPr>
            <a:stCxn id="258" idx="3"/>
          </p:cNvCxnSpPr>
          <p:nvPr/>
        </p:nvCxnSpPr>
        <p:spPr>
          <a:xfrm flipH="1">
            <a:off x="1443150" y="476050"/>
            <a:ext cx="6596400" cy="2567400"/>
          </a:xfrm>
          <a:prstGeom prst="bentConnector3">
            <a:avLst>
              <a:gd name="adj1" fmla="val -3610"/>
            </a:avLst>
          </a:prstGeom>
          <a:noFill/>
          <a:ln w="28575" cap="flat" cmpd="sng">
            <a:solidFill>
              <a:srgbClr val="980000"/>
            </a:solidFill>
            <a:prstDash val="solid"/>
            <a:round/>
            <a:headEnd type="oval" w="med" len="med"/>
            <a:tailEnd type="triangle" w="med" len="med"/>
          </a:ln>
        </p:spPr>
      </p:cxn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35"/>
          <p:cNvSpPr txBox="1">
            <a:spLocks noGrp="1"/>
          </p:cNvSpPr>
          <p:nvPr>
            <p:ph type="title"/>
          </p:nvPr>
        </p:nvSpPr>
        <p:spPr>
          <a:xfrm>
            <a:off x="256650" y="120400"/>
            <a:ext cx="8267100" cy="7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891"/>
              <a:buNone/>
            </a:pPr>
            <a:r>
              <a:rPr lang="es-419" sz="1600">
                <a:latin typeface="Georgia"/>
                <a:ea typeface="Georgia"/>
                <a:cs typeface="Georgia"/>
                <a:sym typeface="Georgia"/>
              </a:rPr>
              <a:t>Una vez añadidas las coordenadas aparecerán en la ventana de atributos del movimiento.</a:t>
            </a:r>
            <a:endParaRPr sz="1600"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68" name="Google Shape;268;p3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269" name="Google Shape;269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915842"/>
            <a:ext cx="9144001" cy="4227666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Google Shape;270;p35"/>
          <p:cNvSpPr/>
          <p:nvPr/>
        </p:nvSpPr>
        <p:spPr>
          <a:xfrm>
            <a:off x="4322550" y="2834100"/>
            <a:ext cx="1426500" cy="2751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71" name="Google Shape;271;p35"/>
          <p:cNvCxnSpPr>
            <a:stCxn id="267" idx="3"/>
            <a:endCxn id="270" idx="3"/>
          </p:cNvCxnSpPr>
          <p:nvPr/>
        </p:nvCxnSpPr>
        <p:spPr>
          <a:xfrm flipH="1">
            <a:off x="5749050" y="476050"/>
            <a:ext cx="2774700" cy="2495700"/>
          </a:xfrm>
          <a:prstGeom prst="bentConnector3">
            <a:avLst>
              <a:gd name="adj1" fmla="val -8582"/>
            </a:avLst>
          </a:prstGeom>
          <a:noFill/>
          <a:ln w="28575" cap="flat" cmpd="sng">
            <a:solidFill>
              <a:srgbClr val="980000"/>
            </a:solidFill>
            <a:prstDash val="solid"/>
            <a:round/>
            <a:headEnd type="oval" w="med" len="med"/>
            <a:tailEnd type="triangle" w="med" len="med"/>
          </a:ln>
        </p:spPr>
      </p:cxn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36"/>
          <p:cNvSpPr txBox="1">
            <a:spLocks noGrp="1"/>
          </p:cNvSpPr>
          <p:nvPr>
            <p:ph type="title"/>
          </p:nvPr>
        </p:nvSpPr>
        <p:spPr>
          <a:xfrm>
            <a:off x="256650" y="120400"/>
            <a:ext cx="8437200" cy="7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891"/>
              <a:buNone/>
            </a:pPr>
            <a:r>
              <a:rPr lang="es-419" sz="1600">
                <a:latin typeface="Georgia"/>
                <a:ea typeface="Georgia"/>
                <a:cs typeface="Georgia"/>
                <a:sym typeface="Georgia"/>
              </a:rPr>
              <a:t>La </a:t>
            </a:r>
            <a:r>
              <a:rPr lang="es-419" sz="1600" b="1" i="1">
                <a:latin typeface="Georgia"/>
                <a:ea typeface="Georgia"/>
                <a:cs typeface="Georgia"/>
                <a:sym typeface="Georgia"/>
              </a:rPr>
              <a:t>Dirección </a:t>
            </a:r>
            <a:r>
              <a:rPr lang="es-419" sz="1600">
                <a:latin typeface="Georgia"/>
                <a:ea typeface="Georgia"/>
                <a:cs typeface="Georgia"/>
                <a:sym typeface="Georgia"/>
              </a:rPr>
              <a:t>muestra el sentido de movimiento del ave, en este caso viajaba al Norte en 334° N*. Las coordenadas muestran el punto final del movimiento.</a:t>
            </a:r>
            <a:endParaRPr sz="1600"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77" name="Google Shape;277;p3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278" name="Google Shape;278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908141"/>
            <a:ext cx="9144001" cy="4235367"/>
          </a:xfrm>
          <a:prstGeom prst="rect">
            <a:avLst/>
          </a:prstGeom>
          <a:noFill/>
          <a:ln>
            <a:noFill/>
          </a:ln>
        </p:spPr>
      </p:pic>
      <p:sp>
        <p:nvSpPr>
          <p:cNvPr id="279" name="Google Shape;279;p36"/>
          <p:cNvSpPr/>
          <p:nvPr/>
        </p:nvSpPr>
        <p:spPr>
          <a:xfrm>
            <a:off x="4662850" y="1570425"/>
            <a:ext cx="300900" cy="2751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80" name="Google Shape;280;p36"/>
          <p:cNvCxnSpPr>
            <a:stCxn id="279" idx="2"/>
            <a:endCxn id="281" idx="1"/>
          </p:cNvCxnSpPr>
          <p:nvPr/>
        </p:nvCxnSpPr>
        <p:spPr>
          <a:xfrm rot="5400000">
            <a:off x="3477700" y="1852725"/>
            <a:ext cx="1342800" cy="1328400"/>
          </a:xfrm>
          <a:prstGeom prst="bentConnector4">
            <a:avLst>
              <a:gd name="adj1" fmla="val 8318"/>
              <a:gd name="adj2" fmla="val 117924"/>
            </a:avLst>
          </a:prstGeom>
          <a:noFill/>
          <a:ln w="28575" cap="flat" cmpd="sng">
            <a:solidFill>
              <a:srgbClr val="9800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81" name="Google Shape;281;p36"/>
          <p:cNvSpPr/>
          <p:nvPr/>
        </p:nvSpPr>
        <p:spPr>
          <a:xfrm>
            <a:off x="3484925" y="3004275"/>
            <a:ext cx="1393800" cy="367800"/>
          </a:xfrm>
          <a:prstGeom prst="roundRect">
            <a:avLst>
              <a:gd name="adj" fmla="val 4812"/>
            </a:avLst>
          </a:prstGeom>
          <a:noFill/>
          <a:ln w="19050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82" name="Google Shape;282;p36"/>
          <p:cNvGrpSpPr/>
          <p:nvPr/>
        </p:nvGrpSpPr>
        <p:grpSpPr>
          <a:xfrm>
            <a:off x="7431625" y="2334325"/>
            <a:ext cx="1673825" cy="1382875"/>
            <a:chOff x="1542100" y="3828575"/>
            <a:chExt cx="1673825" cy="1382875"/>
          </a:xfrm>
        </p:grpSpPr>
        <p:cxnSp>
          <p:nvCxnSpPr>
            <p:cNvPr id="283" name="Google Shape;283;p36"/>
            <p:cNvCxnSpPr>
              <a:stCxn id="284" idx="2"/>
              <a:endCxn id="285" idx="0"/>
            </p:cNvCxnSpPr>
            <p:nvPr/>
          </p:nvCxnSpPr>
          <p:spPr>
            <a:xfrm>
              <a:off x="2392150" y="4103675"/>
              <a:ext cx="0" cy="78900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stealth" w="med" len="med"/>
              <a:tailEnd type="stealth" w="med" len="med"/>
            </a:ln>
          </p:spPr>
        </p:cxnSp>
        <p:cxnSp>
          <p:nvCxnSpPr>
            <p:cNvPr id="286" name="Google Shape;286;p36"/>
            <p:cNvCxnSpPr>
              <a:stCxn id="287" idx="3"/>
              <a:endCxn id="288" idx="1"/>
            </p:cNvCxnSpPr>
            <p:nvPr/>
          </p:nvCxnSpPr>
          <p:spPr>
            <a:xfrm>
              <a:off x="1953700" y="4496375"/>
              <a:ext cx="850500" cy="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stealth" w="med" len="med"/>
              <a:tailEnd type="stealth" w="med" len="med"/>
            </a:ln>
          </p:spPr>
        </p:cxnSp>
        <p:sp>
          <p:nvSpPr>
            <p:cNvPr id="284" name="Google Shape;284;p36"/>
            <p:cNvSpPr txBox="1"/>
            <p:nvPr/>
          </p:nvSpPr>
          <p:spPr>
            <a:xfrm>
              <a:off x="2241700" y="3828575"/>
              <a:ext cx="300900" cy="275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419" sz="1200" b="1">
                  <a:latin typeface="Times New Roman"/>
                  <a:ea typeface="Times New Roman"/>
                  <a:cs typeface="Times New Roman"/>
                  <a:sym typeface="Times New Roman"/>
                </a:rPr>
                <a:t>0</a:t>
              </a:r>
              <a:endParaRPr sz="1200" b="1"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88" name="Google Shape;288;p36"/>
            <p:cNvSpPr txBox="1"/>
            <p:nvPr/>
          </p:nvSpPr>
          <p:spPr>
            <a:xfrm>
              <a:off x="2804325" y="4286975"/>
              <a:ext cx="411600" cy="418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419" sz="1000" b="1">
                  <a:latin typeface="Times New Roman"/>
                  <a:ea typeface="Times New Roman"/>
                  <a:cs typeface="Times New Roman"/>
                  <a:sym typeface="Times New Roman"/>
                </a:rPr>
                <a:t>90</a:t>
              </a:r>
              <a:endParaRPr sz="1000" b="1"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85" name="Google Shape;285;p36"/>
            <p:cNvSpPr txBox="1"/>
            <p:nvPr/>
          </p:nvSpPr>
          <p:spPr>
            <a:xfrm>
              <a:off x="2186350" y="4892550"/>
              <a:ext cx="411600" cy="318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419" sz="1000" b="1">
                  <a:latin typeface="Times New Roman"/>
                  <a:ea typeface="Times New Roman"/>
                  <a:cs typeface="Times New Roman"/>
                  <a:sym typeface="Times New Roman"/>
                </a:rPr>
                <a:t>180</a:t>
              </a:r>
              <a:endParaRPr sz="1000" b="1"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87" name="Google Shape;287;p36"/>
            <p:cNvSpPr txBox="1"/>
            <p:nvPr/>
          </p:nvSpPr>
          <p:spPr>
            <a:xfrm>
              <a:off x="1542100" y="4286975"/>
              <a:ext cx="411600" cy="418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419" sz="1000" b="1">
                  <a:latin typeface="Times New Roman"/>
                  <a:ea typeface="Times New Roman"/>
                  <a:cs typeface="Times New Roman"/>
                  <a:sym typeface="Times New Roman"/>
                </a:rPr>
                <a:t>270</a:t>
              </a:r>
              <a:endParaRPr sz="1000" b="1"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sp>
        <p:nvSpPr>
          <p:cNvPr id="289" name="Google Shape;289;p36"/>
          <p:cNvSpPr txBox="1">
            <a:spLocks noGrp="1"/>
          </p:cNvSpPr>
          <p:nvPr>
            <p:ph type="title"/>
          </p:nvPr>
        </p:nvSpPr>
        <p:spPr>
          <a:xfrm>
            <a:off x="7686075" y="2024020"/>
            <a:ext cx="1164900" cy="44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891"/>
              <a:buNone/>
            </a:pPr>
            <a:r>
              <a:rPr lang="es-419" sz="1200" i="1">
                <a:latin typeface="Georgia"/>
                <a:ea typeface="Georgia"/>
                <a:cs typeface="Georgia"/>
                <a:sym typeface="Georgia"/>
              </a:rPr>
              <a:t>*Dirección</a:t>
            </a:r>
            <a:endParaRPr sz="1200" i="1">
              <a:latin typeface="Georgia"/>
              <a:ea typeface="Georgia"/>
              <a:cs typeface="Georgia"/>
              <a:sym typeface="Georgia"/>
            </a:endParaRPr>
          </a:p>
        </p:txBody>
      </p:sp>
      <p:cxnSp>
        <p:nvCxnSpPr>
          <p:cNvPr id="290" name="Google Shape;290;p36"/>
          <p:cNvCxnSpPr/>
          <p:nvPr/>
        </p:nvCxnSpPr>
        <p:spPr>
          <a:xfrm rot="10800000">
            <a:off x="5251850" y="2271300"/>
            <a:ext cx="130800" cy="2487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37"/>
          <p:cNvSpPr txBox="1">
            <a:spLocks noGrp="1"/>
          </p:cNvSpPr>
          <p:nvPr>
            <p:ph type="title"/>
          </p:nvPr>
        </p:nvSpPr>
        <p:spPr>
          <a:xfrm>
            <a:off x="256650" y="120400"/>
            <a:ext cx="6974100" cy="7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891"/>
              <a:buNone/>
            </a:pPr>
            <a:r>
              <a:rPr lang="es-419" sz="1600">
                <a:latin typeface="Georgia"/>
                <a:ea typeface="Georgia"/>
                <a:cs typeface="Georgia"/>
                <a:sym typeface="Georgia"/>
              </a:rPr>
              <a:t>La </a:t>
            </a:r>
            <a:r>
              <a:rPr lang="es-419" sz="1600" b="1" i="1">
                <a:latin typeface="Georgia"/>
                <a:ea typeface="Georgia"/>
                <a:cs typeface="Georgia"/>
                <a:sym typeface="Georgia"/>
              </a:rPr>
              <a:t>Velocidad</a:t>
            </a:r>
            <a:r>
              <a:rPr lang="es-419" sz="1600">
                <a:latin typeface="Georgia"/>
                <a:ea typeface="Georgia"/>
                <a:cs typeface="Georgia"/>
                <a:sym typeface="Georgia"/>
              </a:rPr>
              <a:t> en el movimiento se muestra en metros por segundo [m/s].</a:t>
            </a:r>
            <a:endParaRPr sz="1600"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96" name="Google Shape;296;p3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297" name="Google Shape;297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908141"/>
            <a:ext cx="9144001" cy="423536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98" name="Google Shape;298;p37"/>
          <p:cNvCxnSpPr>
            <a:stCxn id="295" idx="3"/>
            <a:endCxn id="299" idx="3"/>
          </p:cNvCxnSpPr>
          <p:nvPr/>
        </p:nvCxnSpPr>
        <p:spPr>
          <a:xfrm flipH="1">
            <a:off x="4872150" y="476050"/>
            <a:ext cx="2358600" cy="2481000"/>
          </a:xfrm>
          <a:prstGeom prst="bentConnector3">
            <a:avLst>
              <a:gd name="adj1" fmla="val -10096"/>
            </a:avLst>
          </a:prstGeom>
          <a:noFill/>
          <a:ln w="28575" cap="flat" cmpd="sng">
            <a:solidFill>
              <a:srgbClr val="9800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99" name="Google Shape;299;p37"/>
          <p:cNvSpPr/>
          <p:nvPr/>
        </p:nvSpPr>
        <p:spPr>
          <a:xfrm>
            <a:off x="3447700" y="2888225"/>
            <a:ext cx="1424400" cy="1374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00" name="Google Shape;300;p37"/>
          <p:cNvCxnSpPr/>
          <p:nvPr/>
        </p:nvCxnSpPr>
        <p:spPr>
          <a:xfrm rot="10800000">
            <a:off x="5251850" y="2271300"/>
            <a:ext cx="130800" cy="24870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38"/>
          <p:cNvSpPr txBox="1">
            <a:spLocks noGrp="1"/>
          </p:cNvSpPr>
          <p:nvPr>
            <p:ph type="title"/>
          </p:nvPr>
        </p:nvSpPr>
        <p:spPr>
          <a:xfrm>
            <a:off x="256650" y="120400"/>
            <a:ext cx="6212400" cy="7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891"/>
              <a:buNone/>
            </a:pPr>
            <a:r>
              <a:rPr lang="es-419" sz="1600">
                <a:latin typeface="Georgia"/>
                <a:ea typeface="Georgia"/>
                <a:cs typeface="Georgia"/>
                <a:sym typeface="Georgia"/>
              </a:rPr>
              <a:t>Deja solamente los atributos </a:t>
            </a:r>
            <a:r>
              <a:rPr lang="es-419" sz="1600" b="1" i="1">
                <a:latin typeface="Georgia"/>
                <a:ea typeface="Georgia"/>
                <a:cs typeface="Georgia"/>
                <a:sym typeface="Georgia"/>
              </a:rPr>
              <a:t>ID </a:t>
            </a:r>
            <a:r>
              <a:rPr lang="es-419" sz="1600">
                <a:latin typeface="Georgia"/>
                <a:ea typeface="Georgia"/>
                <a:cs typeface="Georgia"/>
                <a:sym typeface="Georgia"/>
              </a:rPr>
              <a:t>junto a</a:t>
            </a:r>
            <a:r>
              <a:rPr lang="es-419" sz="1600" b="1" i="1">
                <a:latin typeface="Georgia"/>
                <a:ea typeface="Georgia"/>
                <a:cs typeface="Georgia"/>
                <a:sym typeface="Georgia"/>
              </a:rPr>
              <a:t> Tiempo</a:t>
            </a:r>
            <a:r>
              <a:rPr lang="es-419" sz="1600">
                <a:latin typeface="Georgia"/>
                <a:ea typeface="Georgia"/>
                <a:cs typeface="Georgia"/>
                <a:sym typeface="Georgia"/>
              </a:rPr>
              <a:t> en interacciones. </a:t>
            </a:r>
            <a:br>
              <a:rPr lang="es-419" sz="1600">
                <a:latin typeface="Georgia"/>
                <a:ea typeface="Georgia"/>
                <a:cs typeface="Georgia"/>
                <a:sym typeface="Georgia"/>
              </a:rPr>
            </a:br>
            <a:r>
              <a:rPr lang="es-419" sz="1600">
                <a:latin typeface="Georgia"/>
                <a:ea typeface="Georgia"/>
                <a:cs typeface="Georgia"/>
                <a:sym typeface="Georgia"/>
              </a:rPr>
              <a:t>Cierra el </a:t>
            </a:r>
            <a:r>
              <a:rPr lang="es-419" sz="1600" b="1" i="1">
                <a:latin typeface="Georgia"/>
                <a:ea typeface="Georgia"/>
                <a:cs typeface="Georgia"/>
                <a:sym typeface="Georgia"/>
              </a:rPr>
              <a:t>Menú de edición</a:t>
            </a:r>
            <a:r>
              <a:rPr lang="es-419" sz="1600">
                <a:latin typeface="Georgia"/>
                <a:ea typeface="Georgia"/>
                <a:cs typeface="Georgia"/>
                <a:sym typeface="Georgia"/>
              </a:rPr>
              <a:t>.</a:t>
            </a:r>
            <a:endParaRPr sz="1600"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06" name="Google Shape;306;p3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307" name="Google Shape;307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901494"/>
            <a:ext cx="9144001" cy="42420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39"/>
          <p:cNvSpPr txBox="1">
            <a:spLocks noGrp="1"/>
          </p:cNvSpPr>
          <p:nvPr>
            <p:ph type="title"/>
          </p:nvPr>
        </p:nvSpPr>
        <p:spPr>
          <a:xfrm>
            <a:off x="256650" y="120400"/>
            <a:ext cx="8575500" cy="7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891"/>
              <a:buNone/>
            </a:pPr>
            <a:r>
              <a:rPr lang="es-419" sz="1600">
                <a:latin typeface="Georgia"/>
                <a:ea typeface="Georgia"/>
                <a:cs typeface="Georgia"/>
                <a:sym typeface="Georgia"/>
              </a:rPr>
              <a:t>Explora los movimientos de las aves  usando la </a:t>
            </a:r>
            <a:r>
              <a:rPr lang="es-419" sz="1600" b="1" i="1">
                <a:latin typeface="Georgia"/>
                <a:ea typeface="Georgia"/>
                <a:cs typeface="Georgia"/>
                <a:sym typeface="Georgia"/>
              </a:rPr>
              <a:t>Ventana de atributos</a:t>
            </a:r>
            <a:r>
              <a:rPr lang="es-419" sz="1600">
                <a:latin typeface="Georgia"/>
                <a:ea typeface="Georgia"/>
                <a:cs typeface="Georgia"/>
                <a:sym typeface="Georgia"/>
              </a:rPr>
              <a:t> y arrastrando la </a:t>
            </a:r>
            <a:r>
              <a:rPr lang="es-419" sz="1600" b="1" i="1">
                <a:latin typeface="Georgia"/>
                <a:ea typeface="Georgia"/>
                <a:cs typeface="Georgia"/>
                <a:sym typeface="Georgia"/>
              </a:rPr>
              <a:t>Ventana de tiempo. </a:t>
            </a:r>
            <a:r>
              <a:rPr lang="es-419" sz="1600">
                <a:latin typeface="Georgia"/>
                <a:ea typeface="Georgia"/>
                <a:cs typeface="Georgia"/>
                <a:sym typeface="Georgia"/>
              </a:rPr>
              <a:t>La interacción te ayuda a responder preguntas como:</a:t>
            </a:r>
            <a:endParaRPr sz="1600"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313" name="Google Shape;313;p39"/>
          <p:cNvPicPr preferRelativeResize="0"/>
          <p:nvPr/>
        </p:nvPicPr>
        <p:blipFill>
          <a:blip r:embed="rId3">
            <a:alphaModFix amt="40000"/>
          </a:blip>
          <a:stretch>
            <a:fillRect/>
          </a:stretch>
        </p:blipFill>
        <p:spPr>
          <a:xfrm>
            <a:off x="0" y="913257"/>
            <a:ext cx="9144001" cy="4230236"/>
          </a:xfrm>
          <a:prstGeom prst="rect">
            <a:avLst/>
          </a:prstGeom>
          <a:noFill/>
          <a:ln>
            <a:noFill/>
          </a:ln>
        </p:spPr>
      </p:pic>
      <p:sp>
        <p:nvSpPr>
          <p:cNvPr id="314" name="Google Shape;314;p39"/>
          <p:cNvSpPr txBox="1">
            <a:spLocks noGrp="1"/>
          </p:cNvSpPr>
          <p:nvPr>
            <p:ph type="title"/>
          </p:nvPr>
        </p:nvSpPr>
        <p:spPr>
          <a:xfrm>
            <a:off x="73400" y="1459725"/>
            <a:ext cx="3660300" cy="184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Font typeface="Georgia"/>
              <a:buChar char="●"/>
            </a:pPr>
            <a:r>
              <a:rPr lang="es-419" sz="1600" i="1">
                <a:latin typeface="Georgia"/>
                <a:ea typeface="Georgia"/>
                <a:cs typeface="Georgia"/>
                <a:sym typeface="Georgia"/>
              </a:rPr>
              <a:t>¿Cual es el ID de el ave que dejó España en el año 2017?</a:t>
            </a:r>
            <a:endParaRPr sz="1600" i="1">
              <a:latin typeface="Georgia"/>
              <a:ea typeface="Georgia"/>
              <a:cs typeface="Georgia"/>
              <a:sym typeface="Georgia"/>
            </a:endParaRPr>
          </a:p>
          <a:p>
            <a:pPr marL="457200" lvl="0" indent="-330200" algn="just" rtl="0"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  <a:buSzPts val="1600"/>
              <a:buFont typeface="Georgia"/>
              <a:buChar char="●"/>
            </a:pPr>
            <a:r>
              <a:rPr lang="es-419" sz="1600" i="1">
                <a:latin typeface="Georgia"/>
                <a:ea typeface="Georgia"/>
                <a:cs typeface="Georgia"/>
                <a:sym typeface="Georgia"/>
              </a:rPr>
              <a:t>¿Cuándo llegó a Moroco el ave con ID Guipuzcoa-01 Zuri-553?</a:t>
            </a:r>
            <a:endParaRPr sz="1600" i="1"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40"/>
          <p:cNvSpPr/>
          <p:nvPr/>
        </p:nvSpPr>
        <p:spPr>
          <a:xfrm>
            <a:off x="893550" y="2132950"/>
            <a:ext cx="7512300" cy="746700"/>
          </a:xfrm>
          <a:prstGeom prst="roundRect">
            <a:avLst>
              <a:gd name="adj" fmla="val 16667"/>
            </a:avLst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Google Shape;320;p40"/>
          <p:cNvSpPr txBox="1"/>
          <p:nvPr/>
        </p:nvSpPr>
        <p:spPr>
          <a:xfrm>
            <a:off x="1364700" y="2277250"/>
            <a:ext cx="6635400" cy="4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400">
                <a:latin typeface="Georgia"/>
                <a:ea typeface="Georgia"/>
                <a:cs typeface="Georgia"/>
                <a:sym typeface="Georgia"/>
              </a:rPr>
              <a:t>¿Puedo saber la última localización del movimiento de las aves?</a:t>
            </a:r>
            <a:endParaRPr sz="2400"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41"/>
          <p:cNvSpPr txBox="1">
            <a:spLocks noGrp="1"/>
          </p:cNvSpPr>
          <p:nvPr>
            <p:ph type="title"/>
          </p:nvPr>
        </p:nvSpPr>
        <p:spPr>
          <a:xfrm>
            <a:off x="311700" y="159650"/>
            <a:ext cx="8617800" cy="75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54395"/>
              <a:buNone/>
            </a:pPr>
            <a:r>
              <a:rPr lang="es-419" sz="1820">
                <a:latin typeface="Georgia"/>
                <a:ea typeface="Georgia"/>
                <a:cs typeface="Georgia"/>
                <a:sym typeface="Georgia"/>
              </a:rPr>
              <a:t>Si, la última localización registrada de los individuos es un punto rojo en su movimiento. Interactúa colocando el cursor encima para ver la información.</a:t>
            </a:r>
            <a:endParaRPr sz="1820" b="1" i="1"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26" name="Google Shape;326;p4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327" name="Google Shape;327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913260"/>
            <a:ext cx="9144001" cy="423688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28" name="Google Shape;328;p41"/>
          <p:cNvCxnSpPr>
            <a:endCxn id="329" idx="3"/>
          </p:cNvCxnSpPr>
          <p:nvPr/>
        </p:nvCxnSpPr>
        <p:spPr>
          <a:xfrm rot="5400000">
            <a:off x="4795050" y="558950"/>
            <a:ext cx="2471400" cy="2394300"/>
          </a:xfrm>
          <a:prstGeom prst="bentConnector2">
            <a:avLst/>
          </a:prstGeom>
          <a:noFill/>
          <a:ln w="28575" cap="flat" cmpd="sng">
            <a:solidFill>
              <a:srgbClr val="980000"/>
            </a:solidFill>
            <a:prstDash val="solid"/>
            <a:round/>
            <a:headEnd type="oval" w="med" len="med"/>
            <a:tailEnd type="triangle" w="med" len="med"/>
          </a:ln>
        </p:spPr>
      </p:cxnSp>
      <p:sp>
        <p:nvSpPr>
          <p:cNvPr id="329" name="Google Shape;329;p41"/>
          <p:cNvSpPr/>
          <p:nvPr/>
        </p:nvSpPr>
        <p:spPr>
          <a:xfrm>
            <a:off x="4572000" y="2835350"/>
            <a:ext cx="261600" cy="312900"/>
          </a:xfrm>
          <a:prstGeom prst="roundRect">
            <a:avLst>
              <a:gd name="adj" fmla="val 24281"/>
            </a:avLst>
          </a:prstGeom>
          <a:noFill/>
          <a:ln w="19050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Google Shape;83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95000" y="141450"/>
            <a:ext cx="561888" cy="53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5"/>
          <p:cNvSpPr txBox="1">
            <a:spLocks noGrp="1"/>
          </p:cNvSpPr>
          <p:nvPr>
            <p:ph type="title"/>
          </p:nvPr>
        </p:nvSpPr>
        <p:spPr>
          <a:xfrm>
            <a:off x="311700" y="159650"/>
            <a:ext cx="6183300" cy="49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54395"/>
              <a:buNone/>
            </a:pPr>
            <a:r>
              <a:rPr lang="es-419" sz="1820">
                <a:latin typeface="Georgia"/>
                <a:ea typeface="Georgia"/>
                <a:cs typeface="Georgia"/>
                <a:sym typeface="Georgia"/>
              </a:rPr>
              <a:t>En la barra de animación, dale al </a:t>
            </a:r>
            <a:r>
              <a:rPr lang="es-419" sz="1820" b="1" i="1">
                <a:latin typeface="Georgia"/>
                <a:ea typeface="Georgia"/>
                <a:cs typeface="Georgia"/>
                <a:sym typeface="Georgia"/>
              </a:rPr>
              <a:t>Play </a:t>
            </a:r>
            <a:r>
              <a:rPr lang="es-419" sz="1820">
                <a:latin typeface="Georgia"/>
                <a:ea typeface="Georgia"/>
                <a:cs typeface="Georgia"/>
                <a:sym typeface="Georgia"/>
              </a:rPr>
              <a:t>para iniciar la animación</a:t>
            </a:r>
            <a:endParaRPr sz="1820"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80" name="Google Shape;80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81" name="Google Shape;81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913257"/>
            <a:ext cx="9144001" cy="423023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2" name="Google Shape;82;p15"/>
          <p:cNvCxnSpPr>
            <a:stCxn id="83" idx="3"/>
            <a:endCxn id="84" idx="0"/>
          </p:cNvCxnSpPr>
          <p:nvPr/>
        </p:nvCxnSpPr>
        <p:spPr>
          <a:xfrm>
            <a:off x="7056888" y="408200"/>
            <a:ext cx="1666800" cy="4271400"/>
          </a:xfrm>
          <a:prstGeom prst="bentConnector2">
            <a:avLst/>
          </a:prstGeom>
          <a:noFill/>
          <a:ln w="28575" cap="flat" cmpd="sng">
            <a:solidFill>
              <a:srgbClr val="980000"/>
            </a:solidFill>
            <a:prstDash val="solid"/>
            <a:round/>
            <a:headEnd type="oval" w="med" len="med"/>
            <a:tailEnd type="triangle" w="med" len="med"/>
          </a:ln>
        </p:spPr>
      </p:cxnSp>
      <p:sp>
        <p:nvSpPr>
          <p:cNvPr id="84" name="Google Shape;84;p15"/>
          <p:cNvSpPr/>
          <p:nvPr/>
        </p:nvSpPr>
        <p:spPr>
          <a:xfrm>
            <a:off x="8615325" y="4679600"/>
            <a:ext cx="216900" cy="2298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>
            <a:off x="3710475" y="4791225"/>
            <a:ext cx="2042400" cy="285000"/>
          </a:xfrm>
          <a:prstGeom prst="roundRect">
            <a:avLst>
              <a:gd name="adj" fmla="val 16667"/>
            </a:avLst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13"/>
          <p:cNvSpPr/>
          <p:nvPr/>
        </p:nvSpPr>
        <p:spPr>
          <a:xfrm>
            <a:off x="1577425" y="3421650"/>
            <a:ext cx="6459600" cy="746700"/>
          </a:xfrm>
          <a:prstGeom prst="roundRect">
            <a:avLst>
              <a:gd name="adj" fmla="val 16667"/>
            </a:avLst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13"/>
          <p:cNvSpPr txBox="1"/>
          <p:nvPr/>
        </p:nvSpPr>
        <p:spPr>
          <a:xfrm>
            <a:off x="3960100" y="4737975"/>
            <a:ext cx="1527900" cy="39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>
                <a:latin typeface="Georgia"/>
                <a:ea typeface="Georgia"/>
                <a:cs typeface="Georgia"/>
                <a:sym typeface="Georgia"/>
              </a:rPr>
              <a:t>www.seo.org</a:t>
            </a:r>
            <a:endParaRPr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7" name="Google Shape;57;p13"/>
          <p:cNvSpPr txBox="1"/>
          <p:nvPr/>
        </p:nvSpPr>
        <p:spPr>
          <a:xfrm>
            <a:off x="2041100" y="3565950"/>
            <a:ext cx="5628000" cy="4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400">
                <a:latin typeface="Georgia"/>
                <a:ea typeface="Georgia"/>
                <a:cs typeface="Georgia"/>
                <a:sym typeface="Georgia"/>
              </a:rPr>
              <a:t>Filtros para la visualización</a:t>
            </a:r>
            <a:endParaRPr sz="2400"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58" name="Google Shape;58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52387" y="0"/>
            <a:ext cx="3709687" cy="2571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65550" y="2571750"/>
            <a:ext cx="1083361" cy="4581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/>
          <p:nvPr/>
        </p:nvSpPr>
        <p:spPr>
          <a:xfrm>
            <a:off x="1220725" y="2198400"/>
            <a:ext cx="7342200" cy="746700"/>
          </a:xfrm>
          <a:prstGeom prst="roundRect">
            <a:avLst>
              <a:gd name="adj" fmla="val 16667"/>
            </a:avLst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14"/>
          <p:cNvSpPr txBox="1"/>
          <p:nvPr/>
        </p:nvSpPr>
        <p:spPr>
          <a:xfrm>
            <a:off x="1281550" y="2342700"/>
            <a:ext cx="6973500" cy="4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400">
                <a:latin typeface="Georgia"/>
                <a:ea typeface="Georgia"/>
                <a:cs typeface="Georgia"/>
                <a:sym typeface="Georgia"/>
              </a:rPr>
              <a:t>¿Cómo cambiar el mapa de fondo?</a:t>
            </a:r>
            <a:endParaRPr sz="2400">
              <a:latin typeface="Georgia"/>
              <a:ea typeface="Georgia"/>
              <a:cs typeface="Georgia"/>
              <a:sym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7898195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74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05948" y="156125"/>
            <a:ext cx="602050" cy="469750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15"/>
          <p:cNvSpPr txBox="1">
            <a:spLocks noGrp="1"/>
          </p:cNvSpPr>
          <p:nvPr>
            <p:ph type="title"/>
          </p:nvPr>
        </p:nvSpPr>
        <p:spPr>
          <a:xfrm>
            <a:off x="256650" y="120400"/>
            <a:ext cx="3241200" cy="54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s-419" sz="1820">
                <a:latin typeface="Georgia"/>
                <a:ea typeface="Georgia"/>
                <a:cs typeface="Georgia"/>
                <a:sym typeface="Georgia"/>
              </a:rPr>
              <a:t>Ingresa al </a:t>
            </a:r>
            <a:r>
              <a:rPr lang="es-419" sz="1820" b="1" i="1">
                <a:latin typeface="Georgia"/>
                <a:ea typeface="Georgia"/>
                <a:cs typeface="Georgia"/>
                <a:sym typeface="Georgia"/>
              </a:rPr>
              <a:t>Menú de edición</a:t>
            </a:r>
            <a:endParaRPr sz="1820" b="1" i="1"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71" name="Google Shape;71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72" name="Google Shape;72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917704"/>
            <a:ext cx="9144001" cy="423059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3" name="Google Shape;73;p15"/>
          <p:cNvCxnSpPr>
            <a:stCxn id="74" idx="2"/>
            <a:endCxn id="75" idx="3"/>
          </p:cNvCxnSpPr>
          <p:nvPr/>
        </p:nvCxnSpPr>
        <p:spPr>
          <a:xfrm rot="5400000">
            <a:off x="1819187" y="-755187"/>
            <a:ext cx="406725" cy="3168848"/>
          </a:xfrm>
          <a:prstGeom prst="bentConnector2">
            <a:avLst/>
          </a:prstGeom>
          <a:noFill/>
          <a:ln w="28575" cap="flat" cmpd="sng">
            <a:solidFill>
              <a:srgbClr val="980000"/>
            </a:solidFill>
            <a:prstDash val="solid"/>
            <a:round/>
            <a:headEnd type="oval" w="med" len="med"/>
            <a:tailEnd type="triangle" w="med" len="med"/>
          </a:ln>
        </p:spPr>
      </p:cxnSp>
      <p:sp>
        <p:nvSpPr>
          <p:cNvPr id="75" name="Google Shape;75;p15"/>
          <p:cNvSpPr/>
          <p:nvPr/>
        </p:nvSpPr>
        <p:spPr>
          <a:xfrm>
            <a:off x="55925" y="917700"/>
            <a:ext cx="382200" cy="2298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2801252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11952" y="179325"/>
            <a:ext cx="670099" cy="482275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6"/>
          <p:cNvSpPr txBox="1">
            <a:spLocks noGrp="1"/>
          </p:cNvSpPr>
          <p:nvPr>
            <p:ph type="title"/>
          </p:nvPr>
        </p:nvSpPr>
        <p:spPr>
          <a:xfrm>
            <a:off x="256650" y="120400"/>
            <a:ext cx="5951400" cy="54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54395"/>
              <a:buNone/>
            </a:pPr>
            <a:r>
              <a:rPr lang="es-419" sz="1820">
                <a:latin typeface="Georgia"/>
                <a:ea typeface="Georgia"/>
                <a:cs typeface="Georgia"/>
                <a:sym typeface="Georgia"/>
              </a:rPr>
              <a:t>Abre las opciones de </a:t>
            </a:r>
            <a:r>
              <a:rPr lang="es-419" sz="1820" b="1" i="1">
                <a:latin typeface="Georgia"/>
                <a:ea typeface="Georgia"/>
                <a:cs typeface="Georgia"/>
                <a:sym typeface="Georgia"/>
              </a:rPr>
              <a:t>Mapa de Fondo</a:t>
            </a:r>
            <a:r>
              <a:rPr lang="es-419" sz="1820">
                <a:latin typeface="Georgia"/>
                <a:ea typeface="Georgia"/>
                <a:cs typeface="Georgia"/>
                <a:sym typeface="Georgia"/>
              </a:rPr>
              <a:t> en el ícono</a:t>
            </a:r>
            <a:endParaRPr sz="1820"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82" name="Google Shape;82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83" name="Google Shape;83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917710"/>
            <a:ext cx="9144001" cy="423723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4" name="Google Shape;84;p16"/>
          <p:cNvCxnSpPr>
            <a:stCxn id="85" idx="3"/>
            <a:endCxn id="86" idx="3"/>
          </p:cNvCxnSpPr>
          <p:nvPr/>
        </p:nvCxnSpPr>
        <p:spPr>
          <a:xfrm flipH="1">
            <a:off x="841050" y="420463"/>
            <a:ext cx="4941000" cy="876300"/>
          </a:xfrm>
          <a:prstGeom prst="bentConnector3">
            <a:avLst>
              <a:gd name="adj1" fmla="val -4819"/>
            </a:avLst>
          </a:prstGeom>
          <a:noFill/>
          <a:ln w="28575" cap="flat" cmpd="sng">
            <a:solidFill>
              <a:srgbClr val="980000"/>
            </a:solidFill>
            <a:prstDash val="solid"/>
            <a:round/>
            <a:headEnd type="oval" w="med" len="med"/>
            <a:tailEnd type="triangle" w="med" len="med"/>
          </a:ln>
        </p:spPr>
      </p:cxnSp>
      <p:sp>
        <p:nvSpPr>
          <p:cNvPr id="86" name="Google Shape;86;p16"/>
          <p:cNvSpPr/>
          <p:nvPr/>
        </p:nvSpPr>
        <p:spPr>
          <a:xfrm>
            <a:off x="579425" y="1211225"/>
            <a:ext cx="261600" cy="1710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1803994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7"/>
          <p:cNvSpPr txBox="1">
            <a:spLocks noGrp="1"/>
          </p:cNvSpPr>
          <p:nvPr>
            <p:ph type="title"/>
          </p:nvPr>
        </p:nvSpPr>
        <p:spPr>
          <a:xfrm>
            <a:off x="256650" y="120400"/>
            <a:ext cx="6186000" cy="73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54395"/>
              <a:buNone/>
            </a:pPr>
            <a:r>
              <a:rPr lang="es-419" sz="1820">
                <a:latin typeface="Georgia"/>
                <a:ea typeface="Georgia"/>
                <a:cs typeface="Georgia"/>
                <a:sym typeface="Georgia"/>
              </a:rPr>
              <a:t>En las opciones de </a:t>
            </a:r>
            <a:r>
              <a:rPr lang="es-419" sz="1820" b="1" i="1">
                <a:latin typeface="Georgia"/>
                <a:ea typeface="Georgia"/>
                <a:cs typeface="Georgia"/>
                <a:sym typeface="Georgia"/>
              </a:rPr>
              <a:t>Estilos de Mapa</a:t>
            </a:r>
            <a:r>
              <a:rPr lang="es-419" sz="1820">
                <a:latin typeface="Georgia"/>
                <a:ea typeface="Georgia"/>
                <a:cs typeface="Georgia"/>
                <a:sym typeface="Georgia"/>
              </a:rPr>
              <a:t> encontrarás más opciones. Por ejemplo, Satelital o Dark.</a:t>
            </a:r>
            <a:endParaRPr sz="1820"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92" name="Google Shape;92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93" name="Google Shape;93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917704"/>
            <a:ext cx="9144001" cy="423059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4" name="Google Shape;94;p17"/>
          <p:cNvCxnSpPr>
            <a:stCxn id="91" idx="3"/>
          </p:cNvCxnSpPr>
          <p:nvPr/>
        </p:nvCxnSpPr>
        <p:spPr>
          <a:xfrm flipH="1">
            <a:off x="1508550" y="489100"/>
            <a:ext cx="4934100" cy="1232700"/>
          </a:xfrm>
          <a:prstGeom prst="bentConnector3">
            <a:avLst>
              <a:gd name="adj1" fmla="val -4826"/>
            </a:avLst>
          </a:prstGeom>
          <a:noFill/>
          <a:ln w="28575" cap="flat" cmpd="sng">
            <a:solidFill>
              <a:srgbClr val="980000"/>
            </a:solidFill>
            <a:prstDash val="solid"/>
            <a:round/>
            <a:headEnd type="oval" w="med" len="med"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8322486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" name="Google Shape;99;p18"/>
          <p:cNvGrpSpPr/>
          <p:nvPr/>
        </p:nvGrpSpPr>
        <p:grpSpPr>
          <a:xfrm>
            <a:off x="7242200" y="299338"/>
            <a:ext cx="916650" cy="368050"/>
            <a:chOff x="7819475" y="201875"/>
            <a:chExt cx="916650" cy="368050"/>
          </a:xfrm>
        </p:grpSpPr>
        <p:pic>
          <p:nvPicPr>
            <p:cNvPr id="100" name="Google Shape;100;p1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819475" y="201875"/>
              <a:ext cx="534450" cy="3680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1" name="Google Shape;101;p18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8353925" y="237269"/>
              <a:ext cx="382200" cy="29725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2" name="Google Shape;102;p18"/>
          <p:cNvSpPr/>
          <p:nvPr/>
        </p:nvSpPr>
        <p:spPr>
          <a:xfrm>
            <a:off x="7175675" y="126200"/>
            <a:ext cx="1049700" cy="5412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18"/>
          <p:cNvSpPr txBox="1">
            <a:spLocks noGrp="1"/>
          </p:cNvSpPr>
          <p:nvPr>
            <p:ph type="title"/>
          </p:nvPr>
        </p:nvSpPr>
        <p:spPr>
          <a:xfrm>
            <a:off x="256650" y="120400"/>
            <a:ext cx="6709500" cy="54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54395"/>
              <a:buNone/>
            </a:pPr>
            <a:r>
              <a:rPr lang="es-419" sz="1820">
                <a:latin typeface="Georgia"/>
                <a:ea typeface="Georgia"/>
                <a:cs typeface="Georgia"/>
                <a:sym typeface="Georgia"/>
              </a:rPr>
              <a:t>Algunos mapas base te permite encender y apagar sus elementos. Cómo </a:t>
            </a:r>
            <a:r>
              <a:rPr lang="es-419" sz="1820" b="1" i="1">
                <a:latin typeface="Georgia"/>
                <a:ea typeface="Georgia"/>
                <a:cs typeface="Georgia"/>
                <a:sym typeface="Georgia"/>
              </a:rPr>
              <a:t>Nombres </a:t>
            </a:r>
            <a:r>
              <a:rPr lang="es-419" sz="1820">
                <a:latin typeface="Georgia"/>
                <a:ea typeface="Georgia"/>
                <a:cs typeface="Georgia"/>
                <a:sym typeface="Georgia"/>
              </a:rPr>
              <a:t>y </a:t>
            </a:r>
            <a:r>
              <a:rPr lang="es-419" sz="1820" b="1" i="1">
                <a:latin typeface="Georgia"/>
                <a:ea typeface="Georgia"/>
                <a:cs typeface="Georgia"/>
                <a:sym typeface="Georgia"/>
              </a:rPr>
              <a:t>Bordes</a:t>
            </a:r>
            <a:r>
              <a:rPr lang="es-419" sz="1820" b="1">
                <a:latin typeface="Georgia"/>
                <a:ea typeface="Georgia"/>
                <a:cs typeface="Georgia"/>
                <a:sym typeface="Georgia"/>
              </a:rPr>
              <a:t> </a:t>
            </a:r>
            <a:r>
              <a:rPr lang="es-419" sz="1820">
                <a:latin typeface="Georgia"/>
                <a:ea typeface="Georgia"/>
                <a:cs typeface="Georgia"/>
                <a:sym typeface="Georgia"/>
              </a:rPr>
              <a:t>de los países, </a:t>
            </a:r>
            <a:r>
              <a:rPr lang="es-419" sz="1820" b="1" i="1">
                <a:latin typeface="Georgia"/>
                <a:ea typeface="Georgia"/>
                <a:cs typeface="Georgia"/>
                <a:sym typeface="Georgia"/>
              </a:rPr>
              <a:t>Vías, Agua, y Tierra.</a:t>
            </a:r>
            <a:endParaRPr sz="1820"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04" name="Google Shape;104;p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05" name="Google Shape;105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917694"/>
            <a:ext cx="9144001" cy="423466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6" name="Google Shape;106;p18"/>
          <p:cNvCxnSpPr>
            <a:stCxn id="102" idx="2"/>
            <a:endCxn id="107" idx="3"/>
          </p:cNvCxnSpPr>
          <p:nvPr/>
        </p:nvCxnSpPr>
        <p:spPr>
          <a:xfrm rot="5400000">
            <a:off x="3589775" y="-1453150"/>
            <a:ext cx="1990200" cy="6231300"/>
          </a:xfrm>
          <a:prstGeom prst="bentConnector2">
            <a:avLst/>
          </a:prstGeom>
          <a:noFill/>
          <a:ln w="28575" cap="flat" cmpd="sng">
            <a:solidFill>
              <a:srgbClr val="980000"/>
            </a:solidFill>
            <a:prstDash val="solid"/>
            <a:round/>
            <a:headEnd type="oval" w="med" len="med"/>
            <a:tailEnd type="triangle" w="med" len="med"/>
          </a:ln>
        </p:spPr>
      </p:cxnSp>
      <p:sp>
        <p:nvSpPr>
          <p:cNvPr id="108" name="Google Shape;108;p18"/>
          <p:cNvSpPr txBox="1">
            <a:spLocks noGrp="1"/>
          </p:cNvSpPr>
          <p:nvPr>
            <p:ph type="title"/>
          </p:nvPr>
        </p:nvSpPr>
        <p:spPr>
          <a:xfrm>
            <a:off x="7193650" y="120388"/>
            <a:ext cx="1049700" cy="30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s-419" sz="1220" b="1">
                <a:latin typeface="Georgia"/>
                <a:ea typeface="Georgia"/>
                <a:cs typeface="Georgia"/>
                <a:sym typeface="Georgia"/>
              </a:rPr>
              <a:t>on </a:t>
            </a:r>
            <a:r>
              <a:rPr lang="es-419" sz="1220">
                <a:latin typeface="Georgia"/>
                <a:ea typeface="Georgia"/>
                <a:cs typeface="Georgia"/>
                <a:sym typeface="Georgia"/>
              </a:rPr>
              <a:t>       </a:t>
            </a:r>
            <a:r>
              <a:rPr lang="es-419" sz="1220" b="1">
                <a:latin typeface="Georgia"/>
                <a:ea typeface="Georgia"/>
                <a:cs typeface="Georgia"/>
                <a:sym typeface="Georgia"/>
              </a:rPr>
              <a:t>off</a:t>
            </a:r>
            <a:endParaRPr sz="1220" b="1"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07" name="Google Shape;107;p18"/>
          <p:cNvSpPr/>
          <p:nvPr/>
        </p:nvSpPr>
        <p:spPr>
          <a:xfrm>
            <a:off x="42825" y="2022650"/>
            <a:ext cx="1426500" cy="1269600"/>
          </a:xfrm>
          <a:prstGeom prst="rect">
            <a:avLst/>
          </a:prstGeom>
          <a:noFill/>
          <a:ln w="9525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4259046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9"/>
          <p:cNvSpPr/>
          <p:nvPr/>
        </p:nvSpPr>
        <p:spPr>
          <a:xfrm>
            <a:off x="1220725" y="2198400"/>
            <a:ext cx="7342200" cy="746700"/>
          </a:xfrm>
          <a:prstGeom prst="roundRect">
            <a:avLst>
              <a:gd name="adj" fmla="val 16667"/>
            </a:avLst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19"/>
          <p:cNvSpPr txBox="1"/>
          <p:nvPr/>
        </p:nvSpPr>
        <p:spPr>
          <a:xfrm>
            <a:off x="1281550" y="2342700"/>
            <a:ext cx="6973500" cy="4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400">
                <a:latin typeface="Georgia"/>
                <a:ea typeface="Georgia"/>
                <a:cs typeface="Georgia"/>
                <a:sym typeface="Georgia"/>
              </a:rPr>
              <a:t>¿Cómo filtrar individuos por ID?</a:t>
            </a:r>
            <a:endParaRPr sz="2400">
              <a:latin typeface="Georgia"/>
              <a:ea typeface="Georgia"/>
              <a:cs typeface="Georgia"/>
              <a:sym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59608092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Google Shape;123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09775" y="120400"/>
            <a:ext cx="552224" cy="405600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20"/>
          <p:cNvSpPr txBox="1">
            <a:spLocks noGrp="1"/>
          </p:cNvSpPr>
          <p:nvPr>
            <p:ph type="title"/>
          </p:nvPr>
        </p:nvSpPr>
        <p:spPr>
          <a:xfrm>
            <a:off x="311700" y="120400"/>
            <a:ext cx="5951400" cy="54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54395"/>
              <a:buNone/>
            </a:pPr>
            <a:r>
              <a:rPr lang="es-419" sz="1820">
                <a:latin typeface="Georgia"/>
                <a:ea typeface="Georgia"/>
                <a:cs typeface="Georgia"/>
                <a:sym typeface="Georgia"/>
              </a:rPr>
              <a:t>En el </a:t>
            </a:r>
            <a:r>
              <a:rPr lang="es-419" sz="1820" b="1" i="1">
                <a:latin typeface="Georgia"/>
                <a:ea typeface="Georgia"/>
                <a:cs typeface="Georgia"/>
                <a:sym typeface="Georgia"/>
              </a:rPr>
              <a:t>Menú de edición</a:t>
            </a:r>
            <a:r>
              <a:rPr lang="es-419" sz="1820">
                <a:latin typeface="Georgia"/>
                <a:ea typeface="Georgia"/>
                <a:cs typeface="Georgia"/>
                <a:sym typeface="Georgia"/>
              </a:rPr>
              <a:t> haz click en el ícono Filtros.</a:t>
            </a:r>
            <a:endParaRPr sz="1820"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54395"/>
              <a:buNone/>
            </a:pPr>
            <a:r>
              <a:rPr lang="es-419" sz="1820">
                <a:latin typeface="Georgia"/>
                <a:ea typeface="Georgia"/>
                <a:cs typeface="Georgia"/>
                <a:sym typeface="Georgia"/>
              </a:rPr>
              <a:t>y dale click en el botón </a:t>
            </a:r>
            <a:r>
              <a:rPr lang="es-419" sz="1820" b="1">
                <a:latin typeface="Georgia"/>
                <a:ea typeface="Georgia"/>
                <a:cs typeface="Georgia"/>
                <a:sym typeface="Georgia"/>
              </a:rPr>
              <a:t>+ </a:t>
            </a:r>
            <a:r>
              <a:rPr lang="es-419" sz="1820" b="1" i="1">
                <a:latin typeface="Georgia"/>
                <a:ea typeface="Georgia"/>
                <a:cs typeface="Georgia"/>
                <a:sym typeface="Georgia"/>
              </a:rPr>
              <a:t>Add Filter</a:t>
            </a:r>
            <a:endParaRPr sz="1820" b="1" i="1"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20" name="Google Shape;120;p2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21" name="Google Shape;121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913611"/>
            <a:ext cx="9144001" cy="422987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2" name="Google Shape;122;p20"/>
          <p:cNvCxnSpPr>
            <a:cxnSpLocks/>
            <a:stCxn id="123" idx="2"/>
            <a:endCxn id="124" idx="3"/>
          </p:cNvCxnSpPr>
          <p:nvPr/>
        </p:nvCxnSpPr>
        <p:spPr>
          <a:xfrm rot="5400000">
            <a:off x="2793382" y="-1818981"/>
            <a:ext cx="747525" cy="5437487"/>
          </a:xfrm>
          <a:prstGeom prst="bentConnector2">
            <a:avLst/>
          </a:prstGeom>
          <a:noFill/>
          <a:ln w="28575" cap="flat" cmpd="sng">
            <a:solidFill>
              <a:srgbClr val="980000"/>
            </a:solidFill>
            <a:prstDash val="solid"/>
            <a:round/>
            <a:headEnd type="oval" w="med" len="med"/>
            <a:tailEnd type="triangle" w="med" len="med"/>
          </a:ln>
        </p:spPr>
      </p:cxnSp>
      <p:sp>
        <p:nvSpPr>
          <p:cNvPr id="124" name="Google Shape;124;p20"/>
          <p:cNvSpPr/>
          <p:nvPr/>
        </p:nvSpPr>
        <p:spPr>
          <a:xfrm>
            <a:off x="186800" y="1152475"/>
            <a:ext cx="261600" cy="2421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3764160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1"/>
          <p:cNvSpPr txBox="1">
            <a:spLocks noGrp="1"/>
          </p:cNvSpPr>
          <p:nvPr>
            <p:ph type="title"/>
          </p:nvPr>
        </p:nvSpPr>
        <p:spPr>
          <a:xfrm>
            <a:off x="256650" y="120400"/>
            <a:ext cx="5742706" cy="54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s-419" sz="1820">
                <a:latin typeface="Georgia"/>
                <a:ea typeface="Georgia"/>
                <a:cs typeface="Georgia"/>
                <a:sym typeface="Georgia"/>
              </a:rPr>
              <a:t>En la ventana del filtro ‘‘</a:t>
            </a:r>
            <a:r>
              <a:rPr lang="es-419" sz="1820" i="1">
                <a:latin typeface="Georgia"/>
                <a:ea typeface="Georgia"/>
                <a:cs typeface="Georgia"/>
                <a:sym typeface="Georgia"/>
              </a:rPr>
              <a:t>Select a Field’’ </a:t>
            </a:r>
            <a:r>
              <a:rPr lang="es-419" sz="1820">
                <a:latin typeface="Georgia"/>
                <a:ea typeface="Georgia"/>
                <a:cs typeface="Georgia"/>
                <a:sym typeface="Georgia"/>
              </a:rPr>
              <a:t>selecciona </a:t>
            </a:r>
            <a:r>
              <a:rPr lang="es-419" sz="1820" b="1" i="1">
                <a:latin typeface="Georgia"/>
                <a:ea typeface="Georgia"/>
                <a:cs typeface="Georgia"/>
                <a:sym typeface="Georgia"/>
              </a:rPr>
              <a:t>wild_id</a:t>
            </a:r>
            <a:endParaRPr sz="1820" b="1" i="1"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30" name="Google Shape;130;p2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31" name="Google Shape;131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910699"/>
            <a:ext cx="9144001" cy="423280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2" name="Google Shape;132;p21"/>
          <p:cNvCxnSpPr>
            <a:cxnSpLocks/>
            <a:stCxn id="129" idx="3"/>
          </p:cNvCxnSpPr>
          <p:nvPr/>
        </p:nvCxnSpPr>
        <p:spPr>
          <a:xfrm flipH="1">
            <a:off x="1312350" y="391000"/>
            <a:ext cx="4687006" cy="2482500"/>
          </a:xfrm>
          <a:prstGeom prst="bentConnector3">
            <a:avLst>
              <a:gd name="adj1" fmla="val -4877"/>
            </a:avLst>
          </a:prstGeom>
          <a:noFill/>
          <a:ln w="28575" cap="flat" cmpd="sng">
            <a:solidFill>
              <a:srgbClr val="980000"/>
            </a:solidFill>
            <a:prstDash val="solid"/>
            <a:round/>
            <a:headEnd type="oval" w="med" len="med"/>
            <a:tailEnd type="triangle" w="med" len="med"/>
          </a:ln>
        </p:spPr>
      </p:cxnSp>
      <p:sp>
        <p:nvSpPr>
          <p:cNvPr id="133" name="Google Shape;133;p21"/>
          <p:cNvSpPr/>
          <p:nvPr/>
        </p:nvSpPr>
        <p:spPr>
          <a:xfrm>
            <a:off x="0" y="1941825"/>
            <a:ext cx="1443300" cy="2772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9816804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2"/>
          <p:cNvSpPr txBox="1">
            <a:spLocks noGrp="1"/>
          </p:cNvSpPr>
          <p:nvPr>
            <p:ph type="title"/>
          </p:nvPr>
        </p:nvSpPr>
        <p:spPr>
          <a:xfrm>
            <a:off x="256650" y="120400"/>
            <a:ext cx="7010700" cy="54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54395"/>
              <a:buNone/>
            </a:pPr>
            <a:r>
              <a:rPr lang="es-419" sz="1820">
                <a:latin typeface="Georgia"/>
                <a:ea typeface="Georgia"/>
                <a:cs typeface="Georgia"/>
                <a:sym typeface="Georgia"/>
              </a:rPr>
              <a:t>En la ventana ‘‘</a:t>
            </a:r>
            <a:r>
              <a:rPr lang="es-419" sz="1820" i="1">
                <a:latin typeface="Georgia"/>
                <a:ea typeface="Georgia"/>
                <a:cs typeface="Georgia"/>
                <a:sym typeface="Georgia"/>
              </a:rPr>
              <a:t>Values in’’</a:t>
            </a:r>
            <a:r>
              <a:rPr lang="es-419" sz="1820">
                <a:latin typeface="Georgia"/>
                <a:ea typeface="Georgia"/>
                <a:cs typeface="Georgia"/>
                <a:sym typeface="Georgia"/>
              </a:rPr>
              <a:t>  selecciona el individuo que deseas visualizar, </a:t>
            </a:r>
            <a:endParaRPr sz="1820"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54395"/>
              <a:buNone/>
            </a:pPr>
            <a:r>
              <a:rPr lang="es-419" sz="1820">
                <a:latin typeface="Georgia"/>
                <a:ea typeface="Georgia"/>
                <a:cs typeface="Georgia"/>
                <a:sym typeface="Georgia"/>
              </a:rPr>
              <a:t>por ejemplo </a:t>
            </a:r>
            <a:r>
              <a:rPr lang="es-419" sz="1820" b="1">
                <a:latin typeface="Georgia"/>
                <a:ea typeface="Georgia"/>
                <a:cs typeface="Georgia"/>
                <a:sym typeface="Georgia"/>
              </a:rPr>
              <a:t>La Rioja 02 Quel 4405</a:t>
            </a:r>
            <a:endParaRPr sz="1820" b="1"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39" name="Google Shape;139;p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40" name="Google Shape;140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904750"/>
            <a:ext cx="9143998" cy="423874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1" name="Google Shape;141;p22"/>
          <p:cNvCxnSpPr>
            <a:stCxn id="140" idx="0"/>
          </p:cNvCxnSpPr>
          <p:nvPr/>
        </p:nvCxnSpPr>
        <p:spPr>
          <a:xfrm rot="5400000">
            <a:off x="1728899" y="593050"/>
            <a:ext cx="2531400" cy="3154800"/>
          </a:xfrm>
          <a:prstGeom prst="bentConnector4">
            <a:avLst>
              <a:gd name="adj1" fmla="val -819"/>
              <a:gd name="adj2" fmla="val 82996"/>
            </a:avLst>
          </a:prstGeom>
          <a:noFill/>
          <a:ln w="28575" cap="flat" cmpd="sng">
            <a:solidFill>
              <a:srgbClr val="980000"/>
            </a:solidFill>
            <a:prstDash val="solid"/>
            <a:round/>
            <a:headEnd type="oval" w="med" len="med"/>
            <a:tailEnd type="triangle" w="med" len="med"/>
          </a:ln>
        </p:spPr>
      </p:cxnSp>
      <p:sp>
        <p:nvSpPr>
          <p:cNvPr id="142" name="Google Shape;142;p22"/>
          <p:cNvSpPr/>
          <p:nvPr/>
        </p:nvSpPr>
        <p:spPr>
          <a:xfrm>
            <a:off x="0" y="2229750"/>
            <a:ext cx="1443300" cy="342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536377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39100" y="179150"/>
            <a:ext cx="519550" cy="45810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6"/>
          <p:cNvSpPr txBox="1">
            <a:spLocks noGrp="1"/>
          </p:cNvSpPr>
          <p:nvPr>
            <p:ph type="title"/>
          </p:nvPr>
        </p:nvSpPr>
        <p:spPr>
          <a:xfrm>
            <a:off x="311700" y="159650"/>
            <a:ext cx="7583700" cy="49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54395"/>
              <a:buNone/>
            </a:pPr>
            <a:r>
              <a:rPr lang="es-419" sz="1820">
                <a:latin typeface="Georgia"/>
                <a:ea typeface="Georgia"/>
                <a:cs typeface="Georgia"/>
                <a:sym typeface="Georgia"/>
              </a:rPr>
              <a:t>Presiona en cualquier momento el botón </a:t>
            </a:r>
            <a:r>
              <a:rPr lang="es-419" sz="1820" b="1" i="1">
                <a:latin typeface="Georgia"/>
                <a:ea typeface="Georgia"/>
                <a:cs typeface="Georgia"/>
                <a:sym typeface="Georgia"/>
              </a:rPr>
              <a:t>Reset</a:t>
            </a:r>
            <a:r>
              <a:rPr lang="es-419" sz="1820">
                <a:latin typeface="Georgia"/>
                <a:ea typeface="Georgia"/>
                <a:cs typeface="Georgia"/>
                <a:sym typeface="Georgia"/>
              </a:rPr>
              <a:t> para reiniciar la animación</a:t>
            </a:r>
            <a:endParaRPr sz="1820"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90" name="Google Shape;90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91" name="Google Shape;91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906260"/>
            <a:ext cx="9144001" cy="423723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2" name="Google Shape;92;p16"/>
          <p:cNvCxnSpPr>
            <a:stCxn id="93" idx="2"/>
            <a:endCxn id="94" idx="0"/>
          </p:cNvCxnSpPr>
          <p:nvPr/>
        </p:nvCxnSpPr>
        <p:spPr>
          <a:xfrm rot="-5400000" flipH="1">
            <a:off x="6141525" y="2294600"/>
            <a:ext cx="4030200" cy="715500"/>
          </a:xfrm>
          <a:prstGeom prst="bentConnector3">
            <a:avLst>
              <a:gd name="adj1" fmla="val 50001"/>
            </a:avLst>
          </a:prstGeom>
          <a:noFill/>
          <a:ln w="28575" cap="flat" cmpd="sng">
            <a:solidFill>
              <a:srgbClr val="980000"/>
            </a:solidFill>
            <a:prstDash val="solid"/>
            <a:round/>
            <a:headEnd type="oval" w="med" len="med"/>
            <a:tailEnd type="triangle" w="med" len="med"/>
          </a:ln>
        </p:spPr>
      </p:cxnSp>
      <p:sp>
        <p:nvSpPr>
          <p:cNvPr id="94" name="Google Shape;94;p16"/>
          <p:cNvSpPr/>
          <p:nvPr/>
        </p:nvSpPr>
        <p:spPr>
          <a:xfrm>
            <a:off x="8405925" y="4667500"/>
            <a:ext cx="216900" cy="2298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3"/>
          <p:cNvSpPr txBox="1">
            <a:spLocks noGrp="1"/>
          </p:cNvSpPr>
          <p:nvPr>
            <p:ph type="title"/>
          </p:nvPr>
        </p:nvSpPr>
        <p:spPr>
          <a:xfrm>
            <a:off x="256650" y="120400"/>
            <a:ext cx="8123100" cy="54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54395"/>
              <a:buNone/>
            </a:pPr>
            <a:r>
              <a:rPr lang="es-419" sz="1820">
                <a:latin typeface="Georgia"/>
                <a:ea typeface="Georgia"/>
                <a:cs typeface="Georgia"/>
                <a:sym typeface="Georgia"/>
              </a:rPr>
              <a:t>Con esto puedes visualizar el movimiento del individuo seleccionado. </a:t>
            </a:r>
            <a:br>
              <a:rPr lang="es-419" sz="1820">
                <a:latin typeface="Georgia"/>
                <a:ea typeface="Georgia"/>
                <a:cs typeface="Georgia"/>
                <a:sym typeface="Georgia"/>
              </a:rPr>
            </a:br>
            <a:r>
              <a:rPr lang="es-419" sz="1820">
                <a:latin typeface="Georgia"/>
                <a:ea typeface="Georgia"/>
                <a:cs typeface="Georgia"/>
                <a:sym typeface="Georgia"/>
              </a:rPr>
              <a:t>Puedes añadir los códigos de los individuos que deseas visualizar.</a:t>
            </a:r>
            <a:endParaRPr sz="1820"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48" name="Google Shape;148;p2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49" name="Google Shape;149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901841"/>
            <a:ext cx="9144001" cy="424166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0" name="Google Shape;150;p23"/>
          <p:cNvCxnSpPr/>
          <p:nvPr/>
        </p:nvCxnSpPr>
        <p:spPr>
          <a:xfrm rot="10800000">
            <a:off x="1233750" y="2441400"/>
            <a:ext cx="3507600" cy="392700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rgbClr val="980000"/>
            </a:solidFill>
            <a:prstDash val="solid"/>
            <a:round/>
            <a:headEnd type="triangle" w="med" len="med"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97479321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4"/>
          <p:cNvSpPr txBox="1">
            <a:spLocks noGrp="1"/>
          </p:cNvSpPr>
          <p:nvPr>
            <p:ph type="title"/>
          </p:nvPr>
        </p:nvSpPr>
        <p:spPr>
          <a:xfrm>
            <a:off x="256650" y="120400"/>
            <a:ext cx="5283000" cy="54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s-419" sz="1820">
                <a:latin typeface="Georgia"/>
                <a:ea typeface="Georgia"/>
                <a:cs typeface="Georgia"/>
                <a:sym typeface="Georgia"/>
              </a:rPr>
              <a:t>Para eliminar el filtro, dale click al icono eliminar.</a:t>
            </a:r>
            <a:endParaRPr sz="1820"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56" name="Google Shape;156;p2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57" name="Google Shape;157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908492"/>
            <a:ext cx="9144001" cy="42350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40725" y="151649"/>
            <a:ext cx="511123" cy="541200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24"/>
          <p:cNvSpPr/>
          <p:nvPr/>
        </p:nvSpPr>
        <p:spPr>
          <a:xfrm>
            <a:off x="1181475" y="1963925"/>
            <a:ext cx="261600" cy="2421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60" name="Google Shape;160;p24"/>
          <p:cNvCxnSpPr>
            <a:endCxn id="158" idx="2"/>
          </p:cNvCxnSpPr>
          <p:nvPr/>
        </p:nvCxnSpPr>
        <p:spPr>
          <a:xfrm rot="10800000" flipH="1">
            <a:off x="1518387" y="692849"/>
            <a:ext cx="4677900" cy="1395300"/>
          </a:xfrm>
          <a:prstGeom prst="bentConnector2">
            <a:avLst/>
          </a:prstGeom>
          <a:noFill/>
          <a:ln w="28575" cap="flat" cmpd="sng">
            <a:solidFill>
              <a:srgbClr val="980000"/>
            </a:solidFill>
            <a:prstDash val="solid"/>
            <a:round/>
            <a:headEnd type="triangle" w="med" len="med"/>
            <a:tailEnd type="oval" w="med" len="med"/>
          </a:ln>
        </p:spPr>
      </p:cxnSp>
    </p:spTree>
    <p:extLst>
      <p:ext uri="{BB962C8B-B14F-4D97-AF65-F5344CB8AC3E}">
        <p14:creationId xmlns:p14="http://schemas.microsoft.com/office/powerpoint/2010/main" val="13301104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>
            <a:off x="3710475" y="4791225"/>
            <a:ext cx="2042400" cy="285000"/>
          </a:xfrm>
          <a:prstGeom prst="roundRect">
            <a:avLst>
              <a:gd name="adj" fmla="val 16667"/>
            </a:avLst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13"/>
          <p:cNvSpPr/>
          <p:nvPr/>
        </p:nvSpPr>
        <p:spPr>
          <a:xfrm>
            <a:off x="1138975" y="3421650"/>
            <a:ext cx="7336500" cy="746700"/>
          </a:xfrm>
          <a:prstGeom prst="roundRect">
            <a:avLst>
              <a:gd name="adj" fmla="val 16667"/>
            </a:avLst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13"/>
          <p:cNvSpPr txBox="1"/>
          <p:nvPr/>
        </p:nvSpPr>
        <p:spPr>
          <a:xfrm>
            <a:off x="3960100" y="4737975"/>
            <a:ext cx="1527900" cy="39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>
                <a:latin typeface="Georgia"/>
                <a:ea typeface="Georgia"/>
                <a:cs typeface="Georgia"/>
                <a:sym typeface="Georgia"/>
              </a:rPr>
              <a:t>www.seo.org</a:t>
            </a:r>
            <a:endParaRPr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7" name="Google Shape;57;p13"/>
          <p:cNvSpPr txBox="1"/>
          <p:nvPr/>
        </p:nvSpPr>
        <p:spPr>
          <a:xfrm>
            <a:off x="1587625" y="3565950"/>
            <a:ext cx="6459600" cy="4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400">
                <a:latin typeface="Georgia"/>
                <a:ea typeface="Georgia"/>
                <a:cs typeface="Georgia"/>
                <a:sym typeface="Georgia"/>
              </a:rPr>
              <a:t>Edición de las trayectorias de movimiento</a:t>
            </a:r>
            <a:endParaRPr sz="2400"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58" name="Google Shape;58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52387" y="0"/>
            <a:ext cx="3709687" cy="2571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65550" y="2571750"/>
            <a:ext cx="1083361" cy="4581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/>
          <p:nvPr/>
        </p:nvSpPr>
        <p:spPr>
          <a:xfrm>
            <a:off x="1221600" y="2136150"/>
            <a:ext cx="6700800" cy="871200"/>
          </a:xfrm>
          <a:prstGeom prst="roundRect">
            <a:avLst>
              <a:gd name="adj" fmla="val 16667"/>
            </a:avLst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14"/>
          <p:cNvSpPr txBox="1"/>
          <p:nvPr/>
        </p:nvSpPr>
        <p:spPr>
          <a:xfrm>
            <a:off x="1261350" y="2267100"/>
            <a:ext cx="6621300" cy="60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400">
                <a:latin typeface="Georgia"/>
                <a:ea typeface="Georgia"/>
                <a:cs typeface="Georgia"/>
                <a:sym typeface="Georgia"/>
              </a:rPr>
              <a:t>¿Puedo modificar el grosor de la trayectoria?</a:t>
            </a:r>
            <a:endParaRPr sz="2400">
              <a:latin typeface="Georgia"/>
              <a:ea typeface="Georgia"/>
              <a:cs typeface="Georgia"/>
              <a:sym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73458765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>
            <a:spLocks noGrp="1"/>
          </p:cNvSpPr>
          <p:nvPr>
            <p:ph type="title"/>
          </p:nvPr>
        </p:nvSpPr>
        <p:spPr>
          <a:xfrm>
            <a:off x="256650" y="120400"/>
            <a:ext cx="4315500" cy="72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54395"/>
              <a:buNone/>
            </a:pPr>
            <a:r>
              <a:rPr lang="es-419" sz="1820">
                <a:latin typeface="Georgia"/>
                <a:ea typeface="Georgia"/>
                <a:cs typeface="Georgia"/>
                <a:sym typeface="Georgia"/>
              </a:rPr>
              <a:t>Si, el grosor de la trayectoria es modificable. </a:t>
            </a:r>
            <a:endParaRPr sz="1820"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54395"/>
              <a:buNone/>
            </a:pPr>
            <a:r>
              <a:rPr lang="es-419" sz="1820">
                <a:latin typeface="Georgia"/>
                <a:ea typeface="Georgia"/>
                <a:cs typeface="Georgia"/>
                <a:sym typeface="Georgia"/>
              </a:rPr>
              <a:t>Para editarlo, ingresa al </a:t>
            </a:r>
            <a:r>
              <a:rPr lang="es-419" sz="1820" b="1" i="1">
                <a:latin typeface="Georgia"/>
                <a:ea typeface="Georgia"/>
                <a:cs typeface="Georgia"/>
                <a:sym typeface="Georgia"/>
              </a:rPr>
              <a:t>Menú de edición</a:t>
            </a:r>
            <a:endParaRPr sz="1820" b="1" i="1"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71" name="Google Shape;71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72" name="Google Shape;72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49575" y="247775"/>
            <a:ext cx="602050" cy="469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917704"/>
            <a:ext cx="9144001" cy="423059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4" name="Google Shape;74;p15"/>
          <p:cNvCxnSpPr>
            <a:stCxn id="72" idx="2"/>
            <a:endCxn id="75" idx="3"/>
          </p:cNvCxnSpPr>
          <p:nvPr/>
        </p:nvCxnSpPr>
        <p:spPr>
          <a:xfrm rot="5400000">
            <a:off x="2536800" y="-1381275"/>
            <a:ext cx="315000" cy="4512600"/>
          </a:xfrm>
          <a:prstGeom prst="bentConnector2">
            <a:avLst/>
          </a:prstGeom>
          <a:noFill/>
          <a:ln w="28575" cap="flat" cmpd="sng">
            <a:solidFill>
              <a:srgbClr val="980000"/>
            </a:solidFill>
            <a:prstDash val="solid"/>
            <a:round/>
            <a:headEnd type="oval" w="med" len="med"/>
            <a:tailEnd type="triangle" w="med" len="med"/>
          </a:ln>
        </p:spPr>
      </p:cxnSp>
      <p:sp>
        <p:nvSpPr>
          <p:cNvPr id="75" name="Google Shape;75;p15"/>
          <p:cNvSpPr/>
          <p:nvPr/>
        </p:nvSpPr>
        <p:spPr>
          <a:xfrm>
            <a:off x="55925" y="917700"/>
            <a:ext cx="382200" cy="2298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9927345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6"/>
          <p:cNvSpPr txBox="1">
            <a:spLocks noGrp="1"/>
          </p:cNvSpPr>
          <p:nvPr>
            <p:ph type="title"/>
          </p:nvPr>
        </p:nvSpPr>
        <p:spPr>
          <a:xfrm>
            <a:off x="256650" y="120400"/>
            <a:ext cx="6369300" cy="54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54395"/>
              <a:buNone/>
            </a:pPr>
            <a:r>
              <a:rPr lang="es-419" sz="1820">
                <a:latin typeface="Georgia"/>
                <a:ea typeface="Georgia"/>
                <a:cs typeface="Georgia"/>
                <a:sym typeface="Georgia"/>
              </a:rPr>
              <a:t>En la ventana </a:t>
            </a:r>
            <a:r>
              <a:rPr lang="es-419" sz="1820" b="1" i="1">
                <a:latin typeface="Georgia"/>
                <a:ea typeface="Georgia"/>
                <a:cs typeface="Georgia"/>
                <a:sym typeface="Georgia"/>
              </a:rPr>
              <a:t>Layers</a:t>
            </a:r>
            <a:r>
              <a:rPr lang="es-419" sz="1820">
                <a:latin typeface="Georgia"/>
                <a:ea typeface="Georgia"/>
                <a:cs typeface="Georgia"/>
                <a:sym typeface="Georgia"/>
              </a:rPr>
              <a:t>, vas a notar que las trayectorias de las aves están conectadas al layer </a:t>
            </a:r>
            <a:r>
              <a:rPr lang="es-419" sz="1820" i="1">
                <a:latin typeface="Georgia"/>
                <a:ea typeface="Georgia"/>
                <a:cs typeface="Georgia"/>
                <a:sym typeface="Georgia"/>
              </a:rPr>
              <a:t>Egyptian Vulture</a:t>
            </a:r>
            <a:endParaRPr sz="1820" i="1"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81" name="Google Shape;81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82" name="Google Shape;82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25950" y="134801"/>
            <a:ext cx="670100" cy="512436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922454"/>
            <a:ext cx="9144001" cy="422104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4" name="Google Shape;84;p16"/>
          <p:cNvCxnSpPr>
            <a:stCxn id="82" idx="2"/>
            <a:endCxn id="85" idx="3"/>
          </p:cNvCxnSpPr>
          <p:nvPr/>
        </p:nvCxnSpPr>
        <p:spPr>
          <a:xfrm rot="5400000">
            <a:off x="3316000" y="-2407063"/>
            <a:ext cx="590700" cy="6699300"/>
          </a:xfrm>
          <a:prstGeom prst="bentConnector2">
            <a:avLst/>
          </a:prstGeom>
          <a:noFill/>
          <a:ln w="28575" cap="flat" cmpd="sng">
            <a:solidFill>
              <a:srgbClr val="980000"/>
            </a:solidFill>
            <a:prstDash val="solid"/>
            <a:round/>
            <a:headEnd type="oval" w="med" len="med"/>
            <a:tailEnd type="triangle" w="med" len="med"/>
          </a:ln>
        </p:spPr>
      </p:cxnSp>
      <p:sp>
        <p:nvSpPr>
          <p:cNvPr id="85" name="Google Shape;85;p16"/>
          <p:cNvSpPr/>
          <p:nvPr/>
        </p:nvSpPr>
        <p:spPr>
          <a:xfrm>
            <a:off x="0" y="1152475"/>
            <a:ext cx="261600" cy="1710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6"/>
          <p:cNvSpPr/>
          <p:nvPr/>
        </p:nvSpPr>
        <p:spPr>
          <a:xfrm>
            <a:off x="0" y="1814350"/>
            <a:ext cx="1325400" cy="2868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6945729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7"/>
          <p:cNvSpPr txBox="1">
            <a:spLocks noGrp="1"/>
          </p:cNvSpPr>
          <p:nvPr>
            <p:ph type="title"/>
          </p:nvPr>
        </p:nvSpPr>
        <p:spPr>
          <a:xfrm>
            <a:off x="256650" y="120400"/>
            <a:ext cx="7285500" cy="54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54395"/>
              <a:buNone/>
            </a:pPr>
            <a:r>
              <a:rPr lang="es-419" sz="1820">
                <a:latin typeface="Georgia"/>
                <a:ea typeface="Georgia"/>
                <a:cs typeface="Georgia"/>
                <a:sym typeface="Georgia"/>
              </a:rPr>
              <a:t>Dale click al ícono y despliega la </a:t>
            </a:r>
            <a:r>
              <a:rPr lang="es-419" sz="1820" b="1" i="1">
                <a:latin typeface="Georgia"/>
                <a:ea typeface="Georgia"/>
                <a:cs typeface="Georgia"/>
                <a:sym typeface="Georgia"/>
              </a:rPr>
              <a:t>Configuración </a:t>
            </a:r>
            <a:r>
              <a:rPr lang="es-419" sz="1820">
                <a:latin typeface="Georgia"/>
                <a:ea typeface="Georgia"/>
                <a:cs typeface="Georgia"/>
                <a:sym typeface="Georgia"/>
              </a:rPr>
              <a:t>del layer </a:t>
            </a:r>
            <a:r>
              <a:rPr lang="es-419" sz="1820" i="1">
                <a:latin typeface="Georgia"/>
                <a:ea typeface="Georgia"/>
                <a:cs typeface="Georgia"/>
                <a:sym typeface="Georgia"/>
              </a:rPr>
              <a:t>Egyptian Vulture</a:t>
            </a:r>
            <a:endParaRPr sz="1820" i="1"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92" name="Google Shape;92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93" name="Google Shape;93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42150" y="212600"/>
            <a:ext cx="439643" cy="356812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900453"/>
            <a:ext cx="9143998" cy="4243044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7"/>
          <p:cNvSpPr/>
          <p:nvPr/>
        </p:nvSpPr>
        <p:spPr>
          <a:xfrm>
            <a:off x="1138625" y="1859225"/>
            <a:ext cx="121500" cy="1710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96" name="Google Shape;96;p17"/>
          <p:cNvCxnSpPr>
            <a:stCxn id="93" idx="2"/>
            <a:endCxn id="95" idx="3"/>
          </p:cNvCxnSpPr>
          <p:nvPr/>
        </p:nvCxnSpPr>
        <p:spPr>
          <a:xfrm rot="5400000">
            <a:off x="3823422" y="-1993938"/>
            <a:ext cx="1375200" cy="6501900"/>
          </a:xfrm>
          <a:prstGeom prst="bentConnector2">
            <a:avLst/>
          </a:prstGeom>
          <a:noFill/>
          <a:ln w="28575" cap="flat" cmpd="sng">
            <a:solidFill>
              <a:srgbClr val="980000"/>
            </a:solidFill>
            <a:prstDash val="solid"/>
            <a:round/>
            <a:headEnd type="oval" w="med" len="med"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263080245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8"/>
          <p:cNvSpPr txBox="1">
            <a:spLocks noGrp="1"/>
          </p:cNvSpPr>
          <p:nvPr>
            <p:ph type="title"/>
          </p:nvPr>
        </p:nvSpPr>
        <p:spPr>
          <a:xfrm>
            <a:off x="256650" y="120400"/>
            <a:ext cx="8236200" cy="54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54395"/>
              <a:buNone/>
            </a:pPr>
            <a:r>
              <a:rPr lang="es-419" sz="1820">
                <a:latin typeface="Georgia"/>
                <a:ea typeface="Georgia"/>
                <a:cs typeface="Georgia"/>
                <a:sym typeface="Georgia"/>
              </a:rPr>
              <a:t>Vas a ver que la </a:t>
            </a:r>
            <a:r>
              <a:rPr lang="es-419" sz="1820" b="1" i="1">
                <a:latin typeface="Georgia"/>
                <a:ea typeface="Georgia"/>
                <a:cs typeface="Georgia"/>
                <a:sym typeface="Georgia"/>
              </a:rPr>
              <a:t>Configuración</a:t>
            </a:r>
            <a:r>
              <a:rPr lang="es-419" sz="1820">
                <a:latin typeface="Georgia"/>
                <a:ea typeface="Georgia"/>
                <a:cs typeface="Georgia"/>
                <a:sym typeface="Georgia"/>
              </a:rPr>
              <a:t> tiene varios subtemas como </a:t>
            </a:r>
            <a:r>
              <a:rPr lang="es-419" sz="1820" i="1">
                <a:latin typeface="Georgia"/>
                <a:ea typeface="Georgia"/>
                <a:cs typeface="Georgia"/>
                <a:sym typeface="Georgia"/>
              </a:rPr>
              <a:t>Basic, Color, Stroke, y Elevation. </a:t>
            </a:r>
            <a:r>
              <a:rPr lang="es-419" sz="1820">
                <a:latin typeface="Georgia"/>
                <a:ea typeface="Georgia"/>
                <a:cs typeface="Georgia"/>
                <a:sym typeface="Georgia"/>
              </a:rPr>
              <a:t>La opción </a:t>
            </a:r>
            <a:r>
              <a:rPr lang="es-419" sz="1820" b="1" i="1">
                <a:latin typeface="Georgia"/>
                <a:ea typeface="Georgia"/>
                <a:cs typeface="Georgia"/>
                <a:sym typeface="Georgia"/>
              </a:rPr>
              <a:t>Stroke </a:t>
            </a:r>
            <a:r>
              <a:rPr lang="es-419" sz="1820">
                <a:latin typeface="Georgia"/>
                <a:ea typeface="Georgia"/>
                <a:cs typeface="Georgia"/>
                <a:sym typeface="Georgia"/>
              </a:rPr>
              <a:t>es la que maneja el grosor de la trayectoria.</a:t>
            </a:r>
            <a:endParaRPr sz="1820"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02" name="Google Shape;102;p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03" name="Google Shape;103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900453"/>
            <a:ext cx="9143998" cy="4243044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8"/>
          <p:cNvSpPr/>
          <p:nvPr/>
        </p:nvSpPr>
        <p:spPr>
          <a:xfrm>
            <a:off x="0" y="3900925"/>
            <a:ext cx="1312500" cy="2943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05" name="Google Shape;105;p18"/>
          <p:cNvCxnSpPr>
            <a:stCxn id="103" idx="0"/>
            <a:endCxn id="104" idx="3"/>
          </p:cNvCxnSpPr>
          <p:nvPr/>
        </p:nvCxnSpPr>
        <p:spPr>
          <a:xfrm rot="5400000">
            <a:off x="1368449" y="844503"/>
            <a:ext cx="3147600" cy="3259500"/>
          </a:xfrm>
          <a:prstGeom prst="bentConnector4">
            <a:avLst>
              <a:gd name="adj1" fmla="val 310"/>
              <a:gd name="adj2" fmla="val 80330"/>
            </a:avLst>
          </a:prstGeom>
          <a:noFill/>
          <a:ln w="28575" cap="flat" cmpd="sng">
            <a:solidFill>
              <a:srgbClr val="980000"/>
            </a:solidFill>
            <a:prstDash val="solid"/>
            <a:round/>
            <a:headEnd type="oval" w="med" len="med"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419740491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9"/>
          <p:cNvSpPr txBox="1">
            <a:spLocks noGrp="1"/>
          </p:cNvSpPr>
          <p:nvPr>
            <p:ph type="title"/>
          </p:nvPr>
        </p:nvSpPr>
        <p:spPr>
          <a:xfrm>
            <a:off x="256650" y="120400"/>
            <a:ext cx="7900500" cy="54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s-419" sz="1820">
                <a:latin typeface="Georgia"/>
                <a:ea typeface="Georgia"/>
                <a:cs typeface="Georgia"/>
                <a:sym typeface="Georgia"/>
              </a:rPr>
              <a:t>Prueba cambiando el grosor a 5 para mejorar la visibilidad.</a:t>
            </a:r>
            <a:endParaRPr sz="1820"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11" name="Google Shape;111;p1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12" name="Google Shape;112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905910"/>
            <a:ext cx="9144001" cy="423758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3" name="Google Shape;113;p19"/>
          <p:cNvCxnSpPr>
            <a:stCxn id="112" idx="0"/>
            <a:endCxn id="114" idx="3"/>
          </p:cNvCxnSpPr>
          <p:nvPr/>
        </p:nvCxnSpPr>
        <p:spPr>
          <a:xfrm rot="5400000">
            <a:off x="1334401" y="884010"/>
            <a:ext cx="3215700" cy="3259500"/>
          </a:xfrm>
          <a:prstGeom prst="bentConnector4">
            <a:avLst>
              <a:gd name="adj1" fmla="val -681"/>
              <a:gd name="adj2" fmla="val 75110"/>
            </a:avLst>
          </a:prstGeom>
          <a:noFill/>
          <a:ln w="28575" cap="flat" cmpd="sng">
            <a:solidFill>
              <a:srgbClr val="980000"/>
            </a:solidFill>
            <a:prstDash val="solid"/>
            <a:round/>
            <a:headEnd type="oval" w="med" len="med"/>
            <a:tailEnd type="triangle" w="med" len="med"/>
          </a:ln>
        </p:spPr>
      </p:cxnSp>
      <p:sp>
        <p:nvSpPr>
          <p:cNvPr id="114" name="Google Shape;114;p19"/>
          <p:cNvSpPr/>
          <p:nvPr/>
        </p:nvSpPr>
        <p:spPr>
          <a:xfrm>
            <a:off x="945900" y="4048200"/>
            <a:ext cx="366600" cy="1470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5499392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0"/>
          <p:cNvSpPr/>
          <p:nvPr/>
        </p:nvSpPr>
        <p:spPr>
          <a:xfrm>
            <a:off x="1221600" y="2136150"/>
            <a:ext cx="6700800" cy="871200"/>
          </a:xfrm>
          <a:prstGeom prst="roundRect">
            <a:avLst>
              <a:gd name="adj" fmla="val 16667"/>
            </a:avLst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20"/>
          <p:cNvSpPr txBox="1"/>
          <p:nvPr/>
        </p:nvSpPr>
        <p:spPr>
          <a:xfrm>
            <a:off x="1261350" y="2267100"/>
            <a:ext cx="6621300" cy="60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400">
                <a:latin typeface="Georgia"/>
                <a:ea typeface="Georgia"/>
                <a:cs typeface="Georgia"/>
                <a:sym typeface="Georgia"/>
              </a:rPr>
              <a:t>¿Se puede modificar los colores de la trayectoria?</a:t>
            </a:r>
            <a:endParaRPr sz="2400">
              <a:latin typeface="Georgia"/>
              <a:ea typeface="Georgia"/>
              <a:cs typeface="Georgia"/>
              <a:sym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7921113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95125" y="179150"/>
            <a:ext cx="466147" cy="458100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7"/>
          <p:cNvSpPr txBox="1">
            <a:spLocks noGrp="1"/>
          </p:cNvSpPr>
          <p:nvPr>
            <p:ph type="title"/>
          </p:nvPr>
        </p:nvSpPr>
        <p:spPr>
          <a:xfrm>
            <a:off x="514000" y="159650"/>
            <a:ext cx="7381500" cy="68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54395"/>
              <a:buNone/>
            </a:pPr>
            <a:r>
              <a:rPr lang="es-419" sz="1820">
                <a:latin typeface="Georgia"/>
                <a:ea typeface="Georgia"/>
                <a:cs typeface="Georgia"/>
                <a:sym typeface="Georgia"/>
              </a:rPr>
              <a:t>Cambia la </a:t>
            </a:r>
            <a:r>
              <a:rPr lang="es-419" sz="1820" b="1" i="1">
                <a:latin typeface="Georgia"/>
                <a:ea typeface="Georgia"/>
                <a:cs typeface="Georgia"/>
                <a:sym typeface="Georgia"/>
              </a:rPr>
              <a:t>Velocidad </a:t>
            </a:r>
            <a:r>
              <a:rPr lang="es-419" sz="1820">
                <a:latin typeface="Georgia"/>
                <a:ea typeface="Georgia"/>
                <a:cs typeface="Georgia"/>
                <a:sym typeface="Georgia"/>
              </a:rPr>
              <a:t>de la animación. </a:t>
            </a:r>
            <a:endParaRPr sz="1820"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54395"/>
              <a:buNone/>
            </a:pPr>
            <a:r>
              <a:rPr lang="es-419" sz="1820">
                <a:latin typeface="Georgia"/>
                <a:ea typeface="Georgia"/>
                <a:cs typeface="Georgia"/>
                <a:sym typeface="Georgia"/>
              </a:rPr>
              <a:t>Por ejemplo, escribe 1.5, luego dale al enter.</a:t>
            </a:r>
            <a:endParaRPr sz="1820"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00" name="Google Shape;100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01" name="Google Shape;101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910699"/>
            <a:ext cx="9144001" cy="4232803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7"/>
          <p:cNvSpPr/>
          <p:nvPr/>
        </p:nvSpPr>
        <p:spPr>
          <a:xfrm>
            <a:off x="8183450" y="4664625"/>
            <a:ext cx="216900" cy="2298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03" name="Google Shape;103;p17"/>
          <p:cNvCxnSpPr>
            <a:stCxn id="104" idx="3"/>
            <a:endCxn id="102" idx="0"/>
          </p:cNvCxnSpPr>
          <p:nvPr/>
        </p:nvCxnSpPr>
        <p:spPr>
          <a:xfrm>
            <a:off x="5561272" y="408200"/>
            <a:ext cx="2730600" cy="4256400"/>
          </a:xfrm>
          <a:prstGeom prst="bentConnector2">
            <a:avLst/>
          </a:prstGeom>
          <a:noFill/>
          <a:ln w="28575" cap="flat" cmpd="sng">
            <a:solidFill>
              <a:srgbClr val="980000"/>
            </a:solidFill>
            <a:prstDash val="solid"/>
            <a:round/>
            <a:headEnd type="oval" w="med" len="med"/>
            <a:tailEnd type="triangle" w="med" len="med"/>
          </a:ln>
        </p:spPr>
      </p:cxn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1"/>
          <p:cNvSpPr txBox="1">
            <a:spLocks noGrp="1"/>
          </p:cNvSpPr>
          <p:nvPr>
            <p:ph type="title"/>
          </p:nvPr>
        </p:nvSpPr>
        <p:spPr>
          <a:xfrm>
            <a:off x="256650" y="120400"/>
            <a:ext cx="8236200" cy="64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54395"/>
              <a:buNone/>
            </a:pPr>
            <a:r>
              <a:rPr lang="es-419" sz="1820">
                <a:latin typeface="Georgia"/>
                <a:ea typeface="Georgia"/>
                <a:cs typeface="Georgia"/>
                <a:sym typeface="Georgia"/>
              </a:rPr>
              <a:t>Si, una vez abierto la opciones de </a:t>
            </a:r>
            <a:r>
              <a:rPr lang="es-419" sz="1820" b="1" i="1">
                <a:latin typeface="Georgia"/>
                <a:ea typeface="Georgia"/>
                <a:cs typeface="Georgia"/>
                <a:sym typeface="Georgia"/>
              </a:rPr>
              <a:t>Configuración, </a:t>
            </a:r>
            <a:r>
              <a:rPr lang="es-419" sz="1820">
                <a:latin typeface="Georgia"/>
                <a:ea typeface="Georgia"/>
                <a:cs typeface="Georgia"/>
                <a:sym typeface="Georgia"/>
              </a:rPr>
              <a:t>haz click en el subtema </a:t>
            </a:r>
            <a:r>
              <a:rPr lang="es-419" sz="1820" b="1" i="1">
                <a:latin typeface="Georgia"/>
                <a:ea typeface="Georgia"/>
                <a:cs typeface="Georgia"/>
                <a:sym typeface="Georgia"/>
              </a:rPr>
              <a:t>Color </a:t>
            </a:r>
            <a:r>
              <a:rPr lang="es-419" sz="1820">
                <a:latin typeface="Georgia"/>
                <a:ea typeface="Georgia"/>
                <a:cs typeface="Georgia"/>
                <a:sym typeface="Georgia"/>
              </a:rPr>
              <a:t>y mira las opciones desplegadas.</a:t>
            </a:r>
            <a:endParaRPr sz="1820" u="sng"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26" name="Google Shape;126;p2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27" name="Google Shape;127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900516"/>
            <a:ext cx="9144001" cy="4235367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21"/>
          <p:cNvSpPr/>
          <p:nvPr/>
        </p:nvSpPr>
        <p:spPr>
          <a:xfrm>
            <a:off x="0" y="3560625"/>
            <a:ext cx="1312500" cy="3336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29" name="Google Shape;129;p21"/>
          <p:cNvCxnSpPr>
            <a:stCxn id="130" idx="0"/>
            <a:endCxn id="128" idx="3"/>
          </p:cNvCxnSpPr>
          <p:nvPr/>
        </p:nvCxnSpPr>
        <p:spPr>
          <a:xfrm flipH="1">
            <a:off x="1312500" y="900525"/>
            <a:ext cx="3259500" cy="2826900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rgbClr val="980000"/>
            </a:solidFill>
            <a:prstDash val="solid"/>
            <a:round/>
            <a:headEnd type="oval" w="med" len="med"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67340803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2"/>
          <p:cNvSpPr txBox="1">
            <a:spLocks noGrp="1"/>
          </p:cNvSpPr>
          <p:nvPr>
            <p:ph type="title"/>
          </p:nvPr>
        </p:nvSpPr>
        <p:spPr>
          <a:xfrm>
            <a:off x="256650" y="120400"/>
            <a:ext cx="8236200" cy="64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54395"/>
              <a:buNone/>
            </a:pPr>
            <a:r>
              <a:rPr lang="es-419" sz="1820">
                <a:latin typeface="Georgia"/>
                <a:ea typeface="Georgia"/>
                <a:cs typeface="Georgia"/>
                <a:sym typeface="Georgia"/>
              </a:rPr>
              <a:t>En el subtema </a:t>
            </a:r>
            <a:r>
              <a:rPr lang="es-419" sz="1820" b="1" i="1">
                <a:latin typeface="Georgia"/>
                <a:ea typeface="Georgia"/>
                <a:cs typeface="Georgia"/>
                <a:sym typeface="Georgia"/>
              </a:rPr>
              <a:t>Color</a:t>
            </a:r>
            <a:r>
              <a:rPr lang="es-419" sz="1820">
                <a:latin typeface="Georgia"/>
                <a:ea typeface="Georgia"/>
                <a:cs typeface="Georgia"/>
                <a:sym typeface="Georgia"/>
              </a:rPr>
              <a:t>, puedes elegir el atributo que le da color a las trayectorias. Por el momento, hay 8 clases de color que representa a cada individuo </a:t>
            </a:r>
            <a:r>
              <a:rPr lang="es-419" sz="1820" i="1">
                <a:latin typeface="Georgia"/>
                <a:ea typeface="Georgia"/>
                <a:cs typeface="Georgia"/>
                <a:sym typeface="Georgia"/>
              </a:rPr>
              <a:t>(Wild_id)</a:t>
            </a:r>
            <a:r>
              <a:rPr lang="es-419" sz="1820">
                <a:latin typeface="Georgia"/>
                <a:ea typeface="Georgia"/>
                <a:cs typeface="Georgia"/>
                <a:sym typeface="Georgia"/>
              </a:rPr>
              <a:t>. </a:t>
            </a:r>
            <a:endParaRPr sz="1820" u="sng"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36" name="Google Shape;136;p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37" name="Google Shape;137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900535"/>
            <a:ext cx="9144000" cy="4237929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22"/>
          <p:cNvSpPr/>
          <p:nvPr/>
        </p:nvSpPr>
        <p:spPr>
          <a:xfrm>
            <a:off x="0" y="3560625"/>
            <a:ext cx="1312500" cy="857100"/>
          </a:xfrm>
          <a:prstGeom prst="roundRect">
            <a:avLst>
              <a:gd name="adj" fmla="val 4996"/>
            </a:avLst>
          </a:prstGeom>
          <a:noFill/>
          <a:ln w="19050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39" name="Google Shape;139;p22"/>
          <p:cNvCxnSpPr>
            <a:stCxn id="140" idx="0"/>
            <a:endCxn id="138" idx="3"/>
          </p:cNvCxnSpPr>
          <p:nvPr/>
        </p:nvCxnSpPr>
        <p:spPr>
          <a:xfrm flipH="1">
            <a:off x="1312500" y="1162275"/>
            <a:ext cx="3259500" cy="2826900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rgbClr val="980000"/>
            </a:solidFill>
            <a:prstDash val="solid"/>
            <a:round/>
            <a:headEnd type="oval" w="med" len="med"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97577331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Google Shape;150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84550" y="226147"/>
            <a:ext cx="462650" cy="434425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23"/>
          <p:cNvSpPr txBox="1">
            <a:spLocks noGrp="1"/>
          </p:cNvSpPr>
          <p:nvPr>
            <p:ph type="title"/>
          </p:nvPr>
        </p:nvSpPr>
        <p:spPr>
          <a:xfrm>
            <a:off x="256650" y="120400"/>
            <a:ext cx="6927900" cy="64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54395"/>
              <a:buNone/>
            </a:pPr>
            <a:r>
              <a:rPr lang="es-419" sz="1820">
                <a:latin typeface="Georgia"/>
                <a:ea typeface="Georgia"/>
                <a:cs typeface="Georgia"/>
                <a:sym typeface="Georgia"/>
              </a:rPr>
              <a:t>Para visualizar las trayectorias con un solo color. </a:t>
            </a:r>
            <a:endParaRPr sz="1820"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54395"/>
              <a:buNone/>
            </a:pPr>
            <a:r>
              <a:rPr lang="es-419" sz="1820">
                <a:latin typeface="Georgia"/>
                <a:ea typeface="Georgia"/>
                <a:cs typeface="Georgia"/>
                <a:sym typeface="Georgia"/>
              </a:rPr>
              <a:t>Simplemente, elimina el atributo haciendo click en el icono de eliminar. </a:t>
            </a:r>
            <a:endParaRPr sz="1820" u="sng"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46" name="Google Shape;146;p2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47" name="Google Shape;147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900535"/>
            <a:ext cx="9144000" cy="4237929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23"/>
          <p:cNvSpPr/>
          <p:nvPr/>
        </p:nvSpPr>
        <p:spPr>
          <a:xfrm>
            <a:off x="1011325" y="3946550"/>
            <a:ext cx="301200" cy="216000"/>
          </a:xfrm>
          <a:prstGeom prst="roundRect">
            <a:avLst>
              <a:gd name="adj" fmla="val 0"/>
            </a:avLst>
          </a:prstGeom>
          <a:noFill/>
          <a:ln w="19050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49" name="Google Shape;149;p23"/>
          <p:cNvCxnSpPr>
            <a:stCxn id="150" idx="2"/>
            <a:endCxn id="148" idx="3"/>
          </p:cNvCxnSpPr>
          <p:nvPr/>
        </p:nvCxnSpPr>
        <p:spPr>
          <a:xfrm rot="5400000">
            <a:off x="2667325" y="-694078"/>
            <a:ext cx="3393900" cy="6103200"/>
          </a:xfrm>
          <a:prstGeom prst="bentConnector2">
            <a:avLst/>
          </a:prstGeom>
          <a:noFill/>
          <a:ln w="28575" cap="flat" cmpd="sng">
            <a:solidFill>
              <a:srgbClr val="980000"/>
            </a:solidFill>
            <a:prstDash val="solid"/>
            <a:round/>
            <a:headEnd type="oval" w="med" len="med"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362979469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4"/>
          <p:cNvSpPr txBox="1">
            <a:spLocks noGrp="1"/>
          </p:cNvSpPr>
          <p:nvPr>
            <p:ph type="title"/>
          </p:nvPr>
        </p:nvSpPr>
        <p:spPr>
          <a:xfrm>
            <a:off x="256650" y="120400"/>
            <a:ext cx="6461100" cy="64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54395"/>
              <a:buNone/>
            </a:pPr>
            <a:r>
              <a:rPr lang="es-419" sz="1820">
                <a:latin typeface="Georgia"/>
                <a:ea typeface="Georgia"/>
                <a:cs typeface="Georgia"/>
                <a:sym typeface="Georgia"/>
              </a:rPr>
              <a:t>Haciendo click en </a:t>
            </a:r>
            <a:r>
              <a:rPr lang="es-419" sz="1820" b="1" i="1">
                <a:latin typeface="Georgia"/>
                <a:ea typeface="Georgia"/>
                <a:cs typeface="Georgia"/>
                <a:sym typeface="Georgia"/>
              </a:rPr>
              <a:t>Source</a:t>
            </a:r>
            <a:r>
              <a:rPr lang="es-419" sz="1820">
                <a:latin typeface="Georgia"/>
                <a:ea typeface="Georgia"/>
                <a:cs typeface="Georgia"/>
                <a:sym typeface="Georgia"/>
              </a:rPr>
              <a:t> puedes elegir el color de las trayectorias</a:t>
            </a:r>
            <a:endParaRPr sz="1820" u="sng"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56" name="Google Shape;156;p2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57" name="Google Shape;157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908492"/>
            <a:ext cx="9144001" cy="4235016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24"/>
          <p:cNvSpPr/>
          <p:nvPr/>
        </p:nvSpPr>
        <p:spPr>
          <a:xfrm>
            <a:off x="10500" y="3567000"/>
            <a:ext cx="699900" cy="300900"/>
          </a:xfrm>
          <a:prstGeom prst="roundRect">
            <a:avLst>
              <a:gd name="adj" fmla="val 0"/>
            </a:avLst>
          </a:prstGeom>
          <a:noFill/>
          <a:ln w="19050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59" name="Google Shape;159;p24"/>
          <p:cNvCxnSpPr>
            <a:stCxn id="157" idx="0"/>
            <a:endCxn id="158" idx="3"/>
          </p:cNvCxnSpPr>
          <p:nvPr/>
        </p:nvCxnSpPr>
        <p:spPr>
          <a:xfrm rot="5400000">
            <a:off x="1236751" y="382142"/>
            <a:ext cx="2808900" cy="3861600"/>
          </a:xfrm>
          <a:prstGeom prst="bentConnector4">
            <a:avLst>
              <a:gd name="adj1" fmla="val -1337"/>
              <a:gd name="adj2" fmla="val 69500"/>
            </a:avLst>
          </a:prstGeom>
          <a:noFill/>
          <a:ln w="28575" cap="flat" cmpd="sng">
            <a:solidFill>
              <a:srgbClr val="980000"/>
            </a:solidFill>
            <a:prstDash val="solid"/>
            <a:round/>
            <a:headEnd type="oval" w="med" len="med"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410492532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5"/>
          <p:cNvSpPr/>
          <p:nvPr/>
        </p:nvSpPr>
        <p:spPr>
          <a:xfrm>
            <a:off x="1221600" y="2136150"/>
            <a:ext cx="6700800" cy="871200"/>
          </a:xfrm>
          <a:prstGeom prst="roundRect">
            <a:avLst>
              <a:gd name="adj" fmla="val 16667"/>
            </a:avLst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25"/>
          <p:cNvSpPr txBox="1"/>
          <p:nvPr/>
        </p:nvSpPr>
        <p:spPr>
          <a:xfrm>
            <a:off x="1261350" y="2267100"/>
            <a:ext cx="6621300" cy="60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400">
                <a:latin typeface="Georgia"/>
                <a:ea typeface="Georgia"/>
                <a:cs typeface="Georgia"/>
                <a:sym typeface="Georgia"/>
              </a:rPr>
              <a:t>¿Se puede visualizar la trayectoria con el atributo de velocidad?</a:t>
            </a:r>
            <a:endParaRPr sz="2400">
              <a:latin typeface="Georgia"/>
              <a:ea typeface="Georgia"/>
              <a:cs typeface="Georgia"/>
              <a:sym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402937476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6"/>
          <p:cNvSpPr txBox="1">
            <a:spLocks noGrp="1"/>
          </p:cNvSpPr>
          <p:nvPr>
            <p:ph type="title"/>
          </p:nvPr>
        </p:nvSpPr>
        <p:spPr>
          <a:xfrm>
            <a:off x="256650" y="120400"/>
            <a:ext cx="6461100" cy="64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54395"/>
              <a:buNone/>
            </a:pPr>
            <a:r>
              <a:rPr lang="es-419" sz="1820">
                <a:latin typeface="Georgia"/>
                <a:ea typeface="Georgia"/>
                <a:cs typeface="Georgia"/>
                <a:sym typeface="Georgia"/>
              </a:rPr>
              <a:t>Si, al abrir las opciones de </a:t>
            </a:r>
            <a:r>
              <a:rPr lang="es-419" sz="1820" b="1" i="1">
                <a:latin typeface="Georgia"/>
                <a:ea typeface="Georgia"/>
                <a:cs typeface="Georgia"/>
                <a:sym typeface="Georgia"/>
              </a:rPr>
              <a:t>Color</a:t>
            </a:r>
            <a:r>
              <a:rPr lang="es-419" sz="1820">
                <a:latin typeface="Georgia"/>
                <a:ea typeface="Georgia"/>
                <a:cs typeface="Georgia"/>
                <a:sym typeface="Georgia"/>
              </a:rPr>
              <a:t>, haz click en la opción </a:t>
            </a:r>
            <a:r>
              <a:rPr lang="es-419" sz="1820" i="1">
                <a:latin typeface="Georgia"/>
                <a:ea typeface="Georgia"/>
                <a:cs typeface="Georgia"/>
                <a:sym typeface="Georgia"/>
              </a:rPr>
              <a:t>Velocidad</a:t>
            </a:r>
            <a:endParaRPr sz="1820" i="1" u="sng"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71" name="Google Shape;171;p2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72" name="Google Shape;172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908558"/>
            <a:ext cx="9144001" cy="4247135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26"/>
          <p:cNvSpPr/>
          <p:nvPr/>
        </p:nvSpPr>
        <p:spPr>
          <a:xfrm>
            <a:off x="62850" y="3364200"/>
            <a:ext cx="1262700" cy="1537800"/>
          </a:xfrm>
          <a:prstGeom prst="roundRect">
            <a:avLst>
              <a:gd name="adj" fmla="val 0"/>
            </a:avLst>
          </a:prstGeom>
          <a:noFill/>
          <a:ln w="19050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74" name="Google Shape;174;p26"/>
          <p:cNvCxnSpPr>
            <a:stCxn id="172" idx="0"/>
            <a:endCxn id="173" idx="3"/>
          </p:cNvCxnSpPr>
          <p:nvPr/>
        </p:nvCxnSpPr>
        <p:spPr>
          <a:xfrm rot="5400000">
            <a:off x="1336501" y="897458"/>
            <a:ext cx="3224400" cy="3246600"/>
          </a:xfrm>
          <a:prstGeom prst="bentConnector4">
            <a:avLst>
              <a:gd name="adj1" fmla="val -355"/>
              <a:gd name="adj2" fmla="val 85486"/>
            </a:avLst>
          </a:prstGeom>
          <a:noFill/>
          <a:ln w="28575" cap="flat" cmpd="sng">
            <a:solidFill>
              <a:srgbClr val="980000"/>
            </a:solidFill>
            <a:prstDash val="solid"/>
            <a:round/>
            <a:headEnd type="oval" w="med" len="med"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81730683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7"/>
          <p:cNvSpPr txBox="1">
            <a:spLocks noGrp="1"/>
          </p:cNvSpPr>
          <p:nvPr>
            <p:ph type="title"/>
          </p:nvPr>
        </p:nvSpPr>
        <p:spPr>
          <a:xfrm>
            <a:off x="256650" y="120400"/>
            <a:ext cx="8646600" cy="64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54395"/>
              <a:buNone/>
            </a:pPr>
            <a:r>
              <a:rPr lang="es-419" sz="1820">
                <a:latin typeface="Georgia"/>
                <a:ea typeface="Georgia"/>
                <a:cs typeface="Georgia"/>
                <a:sym typeface="Georgia"/>
              </a:rPr>
              <a:t>Para visualizar la </a:t>
            </a:r>
            <a:r>
              <a:rPr lang="es-419" sz="1820" i="1">
                <a:latin typeface="Georgia"/>
                <a:ea typeface="Georgia"/>
                <a:cs typeface="Georgia"/>
                <a:sym typeface="Georgia"/>
              </a:rPr>
              <a:t>Velocidad</a:t>
            </a:r>
            <a:r>
              <a:rPr lang="es-419" sz="1820">
                <a:latin typeface="Georgia"/>
                <a:ea typeface="Georgia"/>
                <a:cs typeface="Georgia"/>
                <a:sym typeface="Georgia"/>
              </a:rPr>
              <a:t> como variable cuantitativa, segurate de elegir una paleta de color que represente intensidad en gradiente (de color bajo a color intenso)</a:t>
            </a:r>
            <a:endParaRPr sz="1820" i="1" u="sng"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80" name="Google Shape;180;p2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81" name="Google Shape;181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908710"/>
            <a:ext cx="9144001" cy="4237580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27"/>
          <p:cNvSpPr/>
          <p:nvPr/>
        </p:nvSpPr>
        <p:spPr>
          <a:xfrm>
            <a:off x="0" y="4090525"/>
            <a:ext cx="1338600" cy="130800"/>
          </a:xfrm>
          <a:prstGeom prst="roundRect">
            <a:avLst>
              <a:gd name="adj" fmla="val 0"/>
            </a:avLst>
          </a:prstGeom>
          <a:noFill/>
          <a:ln w="19050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83" name="Google Shape;183;p27"/>
          <p:cNvCxnSpPr>
            <a:stCxn id="181" idx="0"/>
            <a:endCxn id="182" idx="3"/>
          </p:cNvCxnSpPr>
          <p:nvPr/>
        </p:nvCxnSpPr>
        <p:spPr>
          <a:xfrm rot="5400000">
            <a:off x="1331701" y="915610"/>
            <a:ext cx="3247200" cy="3233400"/>
          </a:xfrm>
          <a:prstGeom prst="bentConnector4">
            <a:avLst>
              <a:gd name="adj1" fmla="val 449"/>
              <a:gd name="adj2" fmla="val 83002"/>
            </a:avLst>
          </a:prstGeom>
          <a:noFill/>
          <a:ln w="28575" cap="flat" cmpd="sng">
            <a:solidFill>
              <a:srgbClr val="980000"/>
            </a:solidFill>
            <a:prstDash val="solid"/>
            <a:round/>
            <a:headEnd type="oval" w="med" len="med"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122804012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8"/>
          <p:cNvSpPr txBox="1">
            <a:spLocks noGrp="1"/>
          </p:cNvSpPr>
          <p:nvPr>
            <p:ph type="title"/>
          </p:nvPr>
        </p:nvSpPr>
        <p:spPr>
          <a:xfrm>
            <a:off x="256650" y="120400"/>
            <a:ext cx="6461100" cy="64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s-419" sz="1820">
                <a:latin typeface="Georgia"/>
                <a:ea typeface="Georgia"/>
                <a:cs typeface="Georgia"/>
                <a:sym typeface="Georgia"/>
              </a:rPr>
              <a:t>Luego, cambia la </a:t>
            </a:r>
            <a:r>
              <a:rPr lang="es-419" sz="1820" b="1" i="1">
                <a:latin typeface="Georgia"/>
                <a:ea typeface="Georgia"/>
                <a:cs typeface="Georgia"/>
                <a:sym typeface="Georgia"/>
              </a:rPr>
              <a:t>Escala del Color</a:t>
            </a:r>
            <a:r>
              <a:rPr lang="es-419" sz="1820">
                <a:latin typeface="Georgia"/>
                <a:ea typeface="Georgia"/>
                <a:cs typeface="Georgia"/>
                <a:sym typeface="Georgia"/>
              </a:rPr>
              <a:t> a </a:t>
            </a:r>
            <a:r>
              <a:rPr lang="es-419" sz="1820" i="1">
                <a:latin typeface="Georgia"/>
                <a:ea typeface="Georgia"/>
                <a:cs typeface="Georgia"/>
                <a:sym typeface="Georgia"/>
              </a:rPr>
              <a:t>Cuantificación</a:t>
            </a:r>
            <a:endParaRPr sz="1820" i="1" u="sng"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89" name="Google Shape;189;p2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90" name="Google Shape;190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908608"/>
            <a:ext cx="9144001" cy="4247135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28"/>
          <p:cNvSpPr/>
          <p:nvPr/>
        </p:nvSpPr>
        <p:spPr>
          <a:xfrm>
            <a:off x="0" y="3684800"/>
            <a:ext cx="1325700" cy="510600"/>
          </a:xfrm>
          <a:prstGeom prst="roundRect">
            <a:avLst>
              <a:gd name="adj" fmla="val 0"/>
            </a:avLst>
          </a:prstGeom>
          <a:noFill/>
          <a:ln w="19050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92" name="Google Shape;192;p28"/>
          <p:cNvCxnSpPr>
            <a:stCxn id="193" idx="0"/>
            <a:endCxn id="191" idx="3"/>
          </p:cNvCxnSpPr>
          <p:nvPr/>
        </p:nvCxnSpPr>
        <p:spPr>
          <a:xfrm flipH="1">
            <a:off x="1325700" y="908600"/>
            <a:ext cx="3246300" cy="3031500"/>
          </a:xfrm>
          <a:prstGeom prst="bentConnector3">
            <a:avLst>
              <a:gd name="adj1" fmla="val 81463"/>
            </a:avLst>
          </a:prstGeom>
          <a:noFill/>
          <a:ln w="28575" cap="flat" cmpd="sng">
            <a:solidFill>
              <a:srgbClr val="980000"/>
            </a:solidFill>
            <a:prstDash val="solid"/>
            <a:round/>
            <a:headEnd type="oval" w="med" len="med"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104836432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9"/>
          <p:cNvSpPr txBox="1">
            <a:spLocks noGrp="1"/>
          </p:cNvSpPr>
          <p:nvPr>
            <p:ph type="title"/>
          </p:nvPr>
        </p:nvSpPr>
        <p:spPr>
          <a:xfrm>
            <a:off x="256650" y="120400"/>
            <a:ext cx="7337700" cy="64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54395"/>
              <a:buNone/>
            </a:pPr>
            <a:r>
              <a:rPr lang="es-419" sz="1820">
                <a:latin typeface="Georgia"/>
                <a:ea typeface="Georgia"/>
                <a:cs typeface="Georgia"/>
                <a:sym typeface="Georgia"/>
              </a:rPr>
              <a:t>De esta forma, podrás visualizar los aumentos de velocidad durante la trayectoria de las aves. Las altas velocidades se visualizan en rojo intenso.</a:t>
            </a:r>
            <a:endParaRPr sz="1820" i="1" u="sng"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99" name="Google Shape;199;p2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200" name="Google Shape;200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898912"/>
            <a:ext cx="9144001" cy="42445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6554466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>
            <a:off x="3710475" y="4791225"/>
            <a:ext cx="2042400" cy="285000"/>
          </a:xfrm>
          <a:prstGeom prst="roundRect">
            <a:avLst>
              <a:gd name="adj" fmla="val 16667"/>
            </a:avLst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13"/>
          <p:cNvSpPr/>
          <p:nvPr/>
        </p:nvSpPr>
        <p:spPr>
          <a:xfrm>
            <a:off x="1138975" y="3421650"/>
            <a:ext cx="7336500" cy="746700"/>
          </a:xfrm>
          <a:prstGeom prst="roundRect">
            <a:avLst>
              <a:gd name="adj" fmla="val 16667"/>
            </a:avLst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13"/>
          <p:cNvSpPr txBox="1"/>
          <p:nvPr/>
        </p:nvSpPr>
        <p:spPr>
          <a:xfrm>
            <a:off x="3960100" y="4737975"/>
            <a:ext cx="1527900" cy="39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>
                <a:latin typeface="Georgia"/>
                <a:ea typeface="Georgia"/>
                <a:cs typeface="Georgia"/>
                <a:sym typeface="Georgia"/>
              </a:rPr>
              <a:t>www.seo.org</a:t>
            </a:r>
            <a:endParaRPr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7" name="Google Shape;57;p13"/>
          <p:cNvSpPr txBox="1"/>
          <p:nvPr/>
        </p:nvSpPr>
        <p:spPr>
          <a:xfrm>
            <a:off x="1587625" y="3565950"/>
            <a:ext cx="6459600" cy="4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400">
                <a:latin typeface="Georgia"/>
                <a:ea typeface="Georgia"/>
                <a:cs typeface="Georgia"/>
                <a:sym typeface="Georgia"/>
              </a:rPr>
              <a:t>Modificación de capa de movimiento</a:t>
            </a:r>
            <a:endParaRPr sz="2400"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58" name="Google Shape;58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52387" y="0"/>
            <a:ext cx="3709687" cy="2571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65550" y="2571750"/>
            <a:ext cx="1083361" cy="4581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8"/>
          <p:cNvSpPr txBox="1">
            <a:spLocks noGrp="1"/>
          </p:cNvSpPr>
          <p:nvPr>
            <p:ph type="title"/>
          </p:nvPr>
        </p:nvSpPr>
        <p:spPr>
          <a:xfrm>
            <a:off x="311700" y="159650"/>
            <a:ext cx="7256700" cy="68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54395"/>
              <a:buNone/>
            </a:pPr>
            <a:r>
              <a:rPr lang="es-419" sz="1820">
                <a:latin typeface="Georgia"/>
                <a:ea typeface="Georgia"/>
                <a:cs typeface="Georgia"/>
                <a:sym typeface="Georgia"/>
              </a:rPr>
              <a:t>La animación puede ser en </a:t>
            </a:r>
            <a:r>
              <a:rPr lang="es-419" sz="1820" i="1">
                <a:latin typeface="Georgia"/>
                <a:ea typeface="Georgia"/>
                <a:cs typeface="Georgia"/>
                <a:sym typeface="Georgia"/>
              </a:rPr>
              <a:t>Desplazable</a:t>
            </a:r>
            <a:r>
              <a:rPr lang="es-419" sz="1820">
                <a:latin typeface="Georgia"/>
                <a:ea typeface="Georgia"/>
                <a:cs typeface="Georgia"/>
                <a:sym typeface="Georgia"/>
              </a:rPr>
              <a:t>, o </a:t>
            </a:r>
            <a:r>
              <a:rPr lang="es-419" sz="1820" i="1">
                <a:latin typeface="Georgia"/>
                <a:ea typeface="Georgia"/>
                <a:cs typeface="Georgia"/>
                <a:sym typeface="Georgia"/>
              </a:rPr>
              <a:t>Incremental. </a:t>
            </a:r>
            <a:r>
              <a:rPr lang="es-419" sz="1820">
                <a:latin typeface="Georgia"/>
                <a:ea typeface="Georgia"/>
                <a:cs typeface="Georgia"/>
                <a:sym typeface="Georgia"/>
              </a:rPr>
              <a:t>Modifica el tiempo de animación en el botón </a:t>
            </a:r>
            <a:r>
              <a:rPr lang="es-419" sz="1820" b="1" i="1">
                <a:latin typeface="Georgia"/>
                <a:ea typeface="Georgia"/>
                <a:cs typeface="Georgia"/>
                <a:sym typeface="Georgia"/>
              </a:rPr>
              <a:t>Ventana de tiempo</a:t>
            </a:r>
            <a:r>
              <a:rPr lang="es-419" sz="1820">
                <a:latin typeface="Georgia"/>
                <a:ea typeface="Georgia"/>
                <a:cs typeface="Georgia"/>
                <a:sym typeface="Georgia"/>
              </a:rPr>
              <a:t> y selecciona la ideal.</a:t>
            </a:r>
            <a:endParaRPr sz="1820"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10" name="Google Shape;110;p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11" name="Google Shape;111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912904"/>
            <a:ext cx="9144001" cy="4230592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18"/>
          <p:cNvSpPr/>
          <p:nvPr/>
        </p:nvSpPr>
        <p:spPr>
          <a:xfrm>
            <a:off x="8047775" y="4717100"/>
            <a:ext cx="476100" cy="2298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13" name="Google Shape;113;p18"/>
          <p:cNvCxnSpPr>
            <a:endCxn id="112" idx="0"/>
          </p:cNvCxnSpPr>
          <p:nvPr/>
        </p:nvCxnSpPr>
        <p:spPr>
          <a:xfrm rot="-5400000" flipH="1">
            <a:off x="6221075" y="2652350"/>
            <a:ext cx="3990000" cy="139500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rgbClr val="980000"/>
            </a:solidFill>
            <a:prstDash val="solid"/>
            <a:round/>
            <a:headEnd type="oval" w="med" len="med"/>
            <a:tailEnd type="triangle" w="med" len="med"/>
          </a:ln>
        </p:spPr>
      </p:cxnSp>
      <p:grpSp>
        <p:nvGrpSpPr>
          <p:cNvPr id="114" name="Google Shape;114;p18"/>
          <p:cNvGrpSpPr/>
          <p:nvPr/>
        </p:nvGrpSpPr>
        <p:grpSpPr>
          <a:xfrm>
            <a:off x="7799330" y="264362"/>
            <a:ext cx="972976" cy="330035"/>
            <a:chOff x="7301775" y="3329925"/>
            <a:chExt cx="1181800" cy="394025"/>
          </a:xfrm>
        </p:grpSpPr>
        <p:sp>
          <p:nvSpPr>
            <p:cNvPr id="115" name="Google Shape;115;p18"/>
            <p:cNvSpPr/>
            <p:nvPr/>
          </p:nvSpPr>
          <p:spPr>
            <a:xfrm>
              <a:off x="7581400" y="3423050"/>
              <a:ext cx="405600" cy="300900"/>
            </a:xfrm>
            <a:prstGeom prst="rect">
              <a:avLst/>
            </a:pr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18"/>
            <p:cNvSpPr txBox="1"/>
            <p:nvPr/>
          </p:nvSpPr>
          <p:spPr>
            <a:xfrm>
              <a:off x="7963975" y="3329925"/>
              <a:ext cx="519600" cy="393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419" sz="4000">
                  <a:latin typeface="Georgia"/>
                  <a:ea typeface="Georgia"/>
                  <a:cs typeface="Georgia"/>
                  <a:sym typeface="Georgia"/>
                </a:rPr>
                <a:t>&gt;</a:t>
              </a:r>
              <a:endParaRPr sz="4000"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117" name="Google Shape;117;p18"/>
            <p:cNvSpPr txBox="1"/>
            <p:nvPr/>
          </p:nvSpPr>
          <p:spPr>
            <a:xfrm>
              <a:off x="7301775" y="3329925"/>
              <a:ext cx="561900" cy="393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419" sz="2800">
                  <a:latin typeface="Georgia"/>
                  <a:ea typeface="Georgia"/>
                  <a:cs typeface="Georgia"/>
                  <a:sym typeface="Georgia"/>
                </a:rPr>
                <a:t>|</a:t>
              </a:r>
              <a:endParaRPr sz="2800">
                <a:latin typeface="Georgia"/>
                <a:ea typeface="Georgia"/>
                <a:cs typeface="Georgia"/>
                <a:sym typeface="Georgia"/>
              </a:endParaRPr>
            </a:p>
          </p:txBody>
        </p:sp>
      </p:grp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/>
          <p:nvPr/>
        </p:nvSpPr>
        <p:spPr>
          <a:xfrm>
            <a:off x="514000" y="2397900"/>
            <a:ext cx="8127600" cy="871200"/>
          </a:xfrm>
          <a:prstGeom prst="roundRect">
            <a:avLst>
              <a:gd name="adj" fmla="val 16667"/>
            </a:avLst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14"/>
          <p:cNvSpPr txBox="1"/>
          <p:nvPr/>
        </p:nvSpPr>
        <p:spPr>
          <a:xfrm>
            <a:off x="364200" y="2528850"/>
            <a:ext cx="8415600" cy="60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400">
                <a:latin typeface="Georgia"/>
                <a:ea typeface="Georgia"/>
                <a:cs typeface="Georgia"/>
                <a:sym typeface="Georgia"/>
              </a:rPr>
              <a:t>¿Puedo modificar la capa de visualización del movimiento. Por ejemplo, a mapa de calor?</a:t>
            </a:r>
            <a:endParaRPr sz="2400">
              <a:latin typeface="Georgia"/>
              <a:ea typeface="Georgia"/>
              <a:cs typeface="Georgia"/>
              <a:sym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77783128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>
            <a:spLocks noGrp="1"/>
          </p:cNvSpPr>
          <p:nvPr>
            <p:ph type="title"/>
          </p:nvPr>
        </p:nvSpPr>
        <p:spPr>
          <a:xfrm>
            <a:off x="256650" y="120400"/>
            <a:ext cx="4956000" cy="72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54395"/>
              <a:buNone/>
            </a:pPr>
            <a:r>
              <a:rPr lang="es-419" sz="1820">
                <a:latin typeface="Georgia"/>
                <a:ea typeface="Georgia"/>
                <a:cs typeface="Georgia"/>
                <a:sym typeface="Georgia"/>
              </a:rPr>
              <a:t>Si, puedes visualizar los datos en mapas de calor. </a:t>
            </a:r>
            <a:endParaRPr sz="1820"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54395"/>
              <a:buNone/>
            </a:pPr>
            <a:r>
              <a:rPr lang="es-419" sz="1820">
                <a:latin typeface="Georgia"/>
                <a:ea typeface="Georgia"/>
                <a:cs typeface="Georgia"/>
                <a:sym typeface="Georgia"/>
              </a:rPr>
              <a:t>Para modificarlo, ingresa al </a:t>
            </a:r>
            <a:r>
              <a:rPr lang="es-419" sz="1820" b="1" i="1">
                <a:latin typeface="Georgia"/>
                <a:ea typeface="Georgia"/>
                <a:cs typeface="Georgia"/>
                <a:sym typeface="Georgia"/>
              </a:rPr>
              <a:t>Menú de edición</a:t>
            </a:r>
            <a:endParaRPr sz="1820" b="1" i="1"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71" name="Google Shape;71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72" name="Google Shape;72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90250" y="247775"/>
            <a:ext cx="602050" cy="469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917704"/>
            <a:ext cx="9144001" cy="423059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4" name="Google Shape;74;p15"/>
          <p:cNvCxnSpPr>
            <a:stCxn id="72" idx="2"/>
            <a:endCxn id="75" idx="3"/>
          </p:cNvCxnSpPr>
          <p:nvPr/>
        </p:nvCxnSpPr>
        <p:spPr>
          <a:xfrm rot="5400000">
            <a:off x="3407175" y="-2251575"/>
            <a:ext cx="315000" cy="6253200"/>
          </a:xfrm>
          <a:prstGeom prst="bentConnector2">
            <a:avLst/>
          </a:prstGeom>
          <a:noFill/>
          <a:ln w="28575" cap="flat" cmpd="sng">
            <a:solidFill>
              <a:srgbClr val="980000"/>
            </a:solidFill>
            <a:prstDash val="solid"/>
            <a:round/>
            <a:headEnd type="oval" w="med" len="med"/>
            <a:tailEnd type="triangle" w="med" len="med"/>
          </a:ln>
        </p:spPr>
      </p:cxnSp>
      <p:sp>
        <p:nvSpPr>
          <p:cNvPr id="75" name="Google Shape;75;p15"/>
          <p:cNvSpPr/>
          <p:nvPr/>
        </p:nvSpPr>
        <p:spPr>
          <a:xfrm>
            <a:off x="55925" y="917700"/>
            <a:ext cx="382200" cy="2298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8324938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6"/>
          <p:cNvSpPr txBox="1">
            <a:spLocks noGrp="1"/>
          </p:cNvSpPr>
          <p:nvPr>
            <p:ph type="title"/>
          </p:nvPr>
        </p:nvSpPr>
        <p:spPr>
          <a:xfrm>
            <a:off x="256650" y="120400"/>
            <a:ext cx="6369300" cy="54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54395"/>
              <a:buNone/>
            </a:pPr>
            <a:r>
              <a:rPr lang="es-419" sz="1820">
                <a:latin typeface="Georgia"/>
                <a:ea typeface="Georgia"/>
                <a:cs typeface="Georgia"/>
                <a:sym typeface="Georgia"/>
              </a:rPr>
              <a:t>En la ventana </a:t>
            </a:r>
            <a:r>
              <a:rPr lang="es-419" sz="1820" b="1" i="1">
                <a:latin typeface="Georgia"/>
                <a:ea typeface="Georgia"/>
                <a:cs typeface="Georgia"/>
                <a:sym typeface="Georgia"/>
              </a:rPr>
              <a:t>Layers</a:t>
            </a:r>
            <a:r>
              <a:rPr lang="es-419" sz="1820">
                <a:latin typeface="Georgia"/>
                <a:ea typeface="Georgia"/>
                <a:cs typeface="Georgia"/>
                <a:sym typeface="Georgia"/>
              </a:rPr>
              <a:t>, esconde la visualización de trayectorias. Dale click al ícono de esconder.</a:t>
            </a:r>
            <a:endParaRPr sz="1820" i="1"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81" name="Google Shape;81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82" name="Google Shape;82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36375" y="162400"/>
            <a:ext cx="714375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74375" y="167163"/>
            <a:ext cx="762000" cy="447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896358"/>
            <a:ext cx="9144001" cy="424713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5" name="Google Shape;85;p16"/>
          <p:cNvCxnSpPr>
            <a:stCxn id="82" idx="2"/>
            <a:endCxn id="86" idx="3"/>
          </p:cNvCxnSpPr>
          <p:nvPr/>
        </p:nvCxnSpPr>
        <p:spPr>
          <a:xfrm rot="5400000">
            <a:off x="3720613" y="-1815050"/>
            <a:ext cx="1338300" cy="6207600"/>
          </a:xfrm>
          <a:prstGeom prst="bentConnector2">
            <a:avLst/>
          </a:prstGeom>
          <a:noFill/>
          <a:ln w="28575" cap="flat" cmpd="sng">
            <a:solidFill>
              <a:srgbClr val="980000"/>
            </a:solidFill>
            <a:prstDash val="solid"/>
            <a:round/>
            <a:headEnd type="oval" w="med" len="med"/>
            <a:tailEnd type="triangle" w="med" len="med"/>
          </a:ln>
        </p:spPr>
      </p:cxnSp>
      <p:sp>
        <p:nvSpPr>
          <p:cNvPr id="86" name="Google Shape;86;p16"/>
          <p:cNvSpPr/>
          <p:nvPr/>
        </p:nvSpPr>
        <p:spPr>
          <a:xfrm>
            <a:off x="880450" y="1814350"/>
            <a:ext cx="405600" cy="2868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6"/>
          <p:cNvSpPr/>
          <p:nvPr/>
        </p:nvSpPr>
        <p:spPr>
          <a:xfrm>
            <a:off x="0" y="1152475"/>
            <a:ext cx="261600" cy="1710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6370093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7"/>
          <p:cNvSpPr txBox="1">
            <a:spLocks noGrp="1"/>
          </p:cNvSpPr>
          <p:nvPr>
            <p:ph type="title"/>
          </p:nvPr>
        </p:nvSpPr>
        <p:spPr>
          <a:xfrm>
            <a:off x="256650" y="120400"/>
            <a:ext cx="3725700" cy="54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s-419" sz="1820">
                <a:latin typeface="Georgia"/>
                <a:ea typeface="Georgia"/>
                <a:cs typeface="Georgia"/>
                <a:sym typeface="Georgia"/>
              </a:rPr>
              <a:t>Dale click al botón </a:t>
            </a:r>
            <a:r>
              <a:rPr lang="es-419" sz="1820" b="1" i="1">
                <a:latin typeface="Georgia"/>
                <a:ea typeface="Georgia"/>
                <a:cs typeface="Georgia"/>
                <a:sym typeface="Georgia"/>
              </a:rPr>
              <a:t>+ Add Layer</a:t>
            </a:r>
            <a:endParaRPr sz="1820" b="1" i="1"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93" name="Google Shape;93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94" name="Google Shape;9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896358"/>
            <a:ext cx="9144001" cy="424713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5" name="Google Shape;95;p17"/>
          <p:cNvCxnSpPr>
            <a:stCxn id="92" idx="3"/>
            <a:endCxn id="96" idx="3"/>
          </p:cNvCxnSpPr>
          <p:nvPr/>
        </p:nvCxnSpPr>
        <p:spPr>
          <a:xfrm flipH="1">
            <a:off x="540150" y="391000"/>
            <a:ext cx="3442200" cy="1763100"/>
          </a:xfrm>
          <a:prstGeom prst="bentConnector3">
            <a:avLst>
              <a:gd name="adj1" fmla="val -6918"/>
            </a:avLst>
          </a:prstGeom>
          <a:noFill/>
          <a:ln w="28575" cap="flat" cmpd="sng">
            <a:solidFill>
              <a:srgbClr val="980000"/>
            </a:solidFill>
            <a:prstDash val="solid"/>
            <a:round/>
            <a:headEnd type="oval" w="med" len="med"/>
            <a:tailEnd type="triangle" w="med" len="med"/>
          </a:ln>
        </p:spPr>
      </p:cxnSp>
      <p:sp>
        <p:nvSpPr>
          <p:cNvPr id="96" name="Google Shape;96;p17"/>
          <p:cNvSpPr/>
          <p:nvPr/>
        </p:nvSpPr>
        <p:spPr>
          <a:xfrm>
            <a:off x="0" y="2036850"/>
            <a:ext cx="540300" cy="2346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134364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8"/>
          <p:cNvSpPr txBox="1">
            <a:spLocks noGrp="1"/>
          </p:cNvSpPr>
          <p:nvPr>
            <p:ph type="title"/>
          </p:nvPr>
        </p:nvSpPr>
        <p:spPr>
          <a:xfrm>
            <a:off x="256650" y="120400"/>
            <a:ext cx="5518500" cy="54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54395"/>
              <a:buNone/>
            </a:pPr>
            <a:r>
              <a:rPr lang="es-419" sz="1820">
                <a:latin typeface="Georgia"/>
                <a:ea typeface="Georgia"/>
                <a:cs typeface="Georgia"/>
                <a:sym typeface="Georgia"/>
              </a:rPr>
              <a:t>Añade un nombre a tu nuevo layer como </a:t>
            </a:r>
            <a:r>
              <a:rPr lang="es-419" sz="1820" i="1">
                <a:latin typeface="Georgia"/>
                <a:ea typeface="Georgia"/>
                <a:cs typeface="Georgia"/>
                <a:sym typeface="Georgia"/>
              </a:rPr>
              <a:t>Mapa de calor </a:t>
            </a:r>
            <a:r>
              <a:rPr lang="es-419" sz="1820">
                <a:latin typeface="Georgia"/>
                <a:ea typeface="Georgia"/>
                <a:cs typeface="Georgia"/>
                <a:sym typeface="Georgia"/>
              </a:rPr>
              <a:t>y despliega las opciones.</a:t>
            </a:r>
            <a:endParaRPr sz="1820"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02" name="Google Shape;102;p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03" name="Google Shape;103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6023775" y="156125"/>
            <a:ext cx="602050" cy="469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905910"/>
            <a:ext cx="9144001" cy="423758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5" name="Google Shape;105;p18"/>
          <p:cNvCxnSpPr>
            <a:stCxn id="103" idx="3"/>
            <a:endCxn id="106" idx="3"/>
          </p:cNvCxnSpPr>
          <p:nvPr/>
        </p:nvCxnSpPr>
        <p:spPr>
          <a:xfrm rot="5400000">
            <a:off x="2964200" y="-933675"/>
            <a:ext cx="1734900" cy="4986300"/>
          </a:xfrm>
          <a:prstGeom prst="bentConnector2">
            <a:avLst/>
          </a:prstGeom>
          <a:noFill/>
          <a:ln w="28575" cap="flat" cmpd="sng">
            <a:solidFill>
              <a:srgbClr val="980000"/>
            </a:solidFill>
            <a:prstDash val="solid"/>
            <a:round/>
            <a:headEnd type="oval" w="med" len="med"/>
            <a:tailEnd type="triangle" w="med" len="med"/>
          </a:ln>
        </p:spPr>
      </p:cxnSp>
      <p:sp>
        <p:nvSpPr>
          <p:cNvPr id="106" name="Google Shape;106;p18"/>
          <p:cNvSpPr/>
          <p:nvPr/>
        </p:nvSpPr>
        <p:spPr>
          <a:xfrm>
            <a:off x="0" y="2046175"/>
            <a:ext cx="1338600" cy="7617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1040435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9"/>
          <p:cNvSpPr txBox="1">
            <a:spLocks noGrp="1"/>
          </p:cNvSpPr>
          <p:nvPr>
            <p:ph type="title"/>
          </p:nvPr>
        </p:nvSpPr>
        <p:spPr>
          <a:xfrm>
            <a:off x="256650" y="120400"/>
            <a:ext cx="4550100" cy="54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54395"/>
              <a:buNone/>
            </a:pPr>
            <a:r>
              <a:rPr lang="es-419" sz="1820">
                <a:latin typeface="Georgia"/>
                <a:ea typeface="Georgia"/>
                <a:cs typeface="Georgia"/>
                <a:sym typeface="Georgia"/>
              </a:rPr>
              <a:t>En el subtema </a:t>
            </a:r>
            <a:r>
              <a:rPr lang="es-419" sz="1820" b="1" i="1">
                <a:latin typeface="Georgia"/>
                <a:ea typeface="Georgia"/>
                <a:cs typeface="Georgia"/>
                <a:sym typeface="Georgia"/>
              </a:rPr>
              <a:t>Basic, </a:t>
            </a:r>
            <a:r>
              <a:rPr lang="es-419" sz="1820">
                <a:latin typeface="Georgia"/>
                <a:ea typeface="Georgia"/>
                <a:cs typeface="Georgia"/>
                <a:sym typeface="Georgia"/>
              </a:rPr>
              <a:t>selecciona el tipo de capa como </a:t>
            </a:r>
            <a:r>
              <a:rPr lang="es-419" sz="1820" b="1" i="1">
                <a:latin typeface="Georgia"/>
                <a:ea typeface="Georgia"/>
                <a:cs typeface="Georgia"/>
                <a:sym typeface="Georgia"/>
              </a:rPr>
              <a:t>Heatmap</a:t>
            </a:r>
            <a:endParaRPr sz="1820" b="1" i="1"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12" name="Google Shape;112;p1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13" name="Google Shape;113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922096"/>
            <a:ext cx="9143999" cy="4221408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19"/>
          <p:cNvSpPr/>
          <p:nvPr/>
        </p:nvSpPr>
        <p:spPr>
          <a:xfrm>
            <a:off x="0" y="2294825"/>
            <a:ext cx="1338600" cy="1821900"/>
          </a:xfrm>
          <a:prstGeom prst="roundRect">
            <a:avLst>
              <a:gd name="adj" fmla="val 6133"/>
            </a:avLst>
          </a:prstGeom>
          <a:noFill/>
          <a:ln w="19050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15" name="Google Shape;115;p19"/>
          <p:cNvCxnSpPr>
            <a:stCxn id="116" idx="2"/>
            <a:endCxn id="114" idx="3"/>
          </p:cNvCxnSpPr>
          <p:nvPr/>
        </p:nvCxnSpPr>
        <p:spPr>
          <a:xfrm rot="5400000">
            <a:off x="1972122" y="58568"/>
            <a:ext cx="2513700" cy="3780600"/>
          </a:xfrm>
          <a:prstGeom prst="bentConnector2">
            <a:avLst/>
          </a:prstGeom>
          <a:noFill/>
          <a:ln w="28575" cap="flat" cmpd="sng">
            <a:solidFill>
              <a:srgbClr val="980000"/>
            </a:solidFill>
            <a:prstDash val="solid"/>
            <a:round/>
            <a:headEnd type="oval" w="med" len="med"/>
            <a:tailEnd type="triangle" w="med" len="med"/>
          </a:ln>
        </p:spPr>
      </p:cxnSp>
      <p:pic>
        <p:nvPicPr>
          <p:cNvPr id="116" name="Google Shape;116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06743" y="89968"/>
            <a:ext cx="625058" cy="6020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2857279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0"/>
          <p:cNvSpPr txBox="1">
            <a:spLocks noGrp="1"/>
          </p:cNvSpPr>
          <p:nvPr>
            <p:ph type="title"/>
          </p:nvPr>
        </p:nvSpPr>
        <p:spPr>
          <a:xfrm>
            <a:off x="256650" y="120400"/>
            <a:ext cx="7050000" cy="54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54395"/>
              <a:buNone/>
            </a:pPr>
            <a:r>
              <a:rPr lang="es-419" sz="1820">
                <a:latin typeface="Georgia"/>
                <a:ea typeface="Georgia"/>
                <a:cs typeface="Georgia"/>
                <a:sym typeface="Georgia"/>
              </a:rPr>
              <a:t>En la sección de </a:t>
            </a:r>
            <a:r>
              <a:rPr lang="es-419" sz="1820" i="1">
                <a:latin typeface="Georgia"/>
                <a:ea typeface="Georgia"/>
                <a:cs typeface="Georgia"/>
                <a:sym typeface="Georgia"/>
              </a:rPr>
              <a:t>Columnas, </a:t>
            </a:r>
            <a:r>
              <a:rPr lang="es-419" sz="1820">
                <a:latin typeface="Georgia"/>
                <a:ea typeface="Georgia"/>
                <a:cs typeface="Georgia"/>
                <a:sym typeface="Georgia"/>
              </a:rPr>
              <a:t>selecciona </a:t>
            </a:r>
            <a:r>
              <a:rPr lang="es-419" sz="1820" b="1" i="1">
                <a:latin typeface="Georgia"/>
                <a:ea typeface="Georgia"/>
                <a:cs typeface="Georgia"/>
                <a:sym typeface="Georgia"/>
              </a:rPr>
              <a:t>location_lat, </a:t>
            </a:r>
            <a:r>
              <a:rPr lang="es-419" sz="1820">
                <a:latin typeface="Georgia"/>
                <a:ea typeface="Georgia"/>
                <a:cs typeface="Georgia"/>
                <a:sym typeface="Georgia"/>
              </a:rPr>
              <a:t>y </a:t>
            </a:r>
            <a:r>
              <a:rPr lang="es-419" sz="1820" b="1" i="1">
                <a:latin typeface="Georgia"/>
                <a:ea typeface="Georgia"/>
                <a:cs typeface="Georgia"/>
                <a:sym typeface="Georgia"/>
              </a:rPr>
              <a:t>location_long</a:t>
            </a:r>
            <a:r>
              <a:rPr lang="es-419" sz="1820">
                <a:latin typeface="Georgia"/>
                <a:ea typeface="Georgia"/>
                <a:cs typeface="Georgia"/>
                <a:sym typeface="Georgia"/>
              </a:rPr>
              <a:t>. Luego, aparecerá un mapa de calor</a:t>
            </a:r>
            <a:endParaRPr sz="1820"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22" name="Google Shape;122;p2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23" name="Google Shape;123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901146"/>
            <a:ext cx="9144001" cy="4242358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20"/>
          <p:cNvSpPr/>
          <p:nvPr/>
        </p:nvSpPr>
        <p:spPr>
          <a:xfrm>
            <a:off x="55925" y="2870700"/>
            <a:ext cx="1452900" cy="541200"/>
          </a:xfrm>
          <a:prstGeom prst="roundRect">
            <a:avLst>
              <a:gd name="adj" fmla="val 6133"/>
            </a:avLst>
          </a:prstGeom>
          <a:noFill/>
          <a:ln w="19050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25" name="Google Shape;125;p20"/>
          <p:cNvCxnSpPr>
            <a:stCxn id="123" idx="0"/>
            <a:endCxn id="124" idx="3"/>
          </p:cNvCxnSpPr>
          <p:nvPr/>
        </p:nvCxnSpPr>
        <p:spPr>
          <a:xfrm rot="5400000">
            <a:off x="1920301" y="489546"/>
            <a:ext cx="2240100" cy="3063300"/>
          </a:xfrm>
          <a:prstGeom prst="bentConnector4">
            <a:avLst>
              <a:gd name="adj1" fmla="val -1349"/>
              <a:gd name="adj2" fmla="val 91029"/>
            </a:avLst>
          </a:prstGeom>
          <a:noFill/>
          <a:ln w="28575" cap="flat" cmpd="sng">
            <a:solidFill>
              <a:srgbClr val="980000"/>
            </a:solidFill>
            <a:prstDash val="solid"/>
            <a:round/>
            <a:headEnd type="oval" w="med" len="med"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341228349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1"/>
          <p:cNvSpPr txBox="1">
            <a:spLocks noGrp="1"/>
          </p:cNvSpPr>
          <p:nvPr>
            <p:ph type="title"/>
          </p:nvPr>
        </p:nvSpPr>
        <p:spPr>
          <a:xfrm>
            <a:off x="256650" y="120400"/>
            <a:ext cx="7508100" cy="54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54395"/>
              <a:buNone/>
            </a:pPr>
            <a:r>
              <a:rPr lang="es-419" sz="1820">
                <a:latin typeface="Georgia"/>
                <a:ea typeface="Georgia"/>
                <a:cs typeface="Georgia"/>
                <a:sym typeface="Georgia"/>
              </a:rPr>
              <a:t>Asegurate de seleccionar todo el periodo de movimiento en la barra de tiempo. Arrastra las barras hasta tener todos los datos seleccionados.</a:t>
            </a:r>
            <a:endParaRPr sz="1820"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31" name="Google Shape;131;p2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32" name="Google Shape;132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901191"/>
            <a:ext cx="9144001" cy="4235367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21"/>
          <p:cNvSpPr/>
          <p:nvPr/>
        </p:nvSpPr>
        <p:spPr>
          <a:xfrm>
            <a:off x="3511100" y="3852300"/>
            <a:ext cx="4436700" cy="1062900"/>
          </a:xfrm>
          <a:prstGeom prst="roundRect">
            <a:avLst>
              <a:gd name="adj" fmla="val 6133"/>
            </a:avLst>
          </a:prstGeom>
          <a:noFill/>
          <a:ln w="19050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34" name="Google Shape;134;p21"/>
          <p:cNvCxnSpPr>
            <a:stCxn id="132" idx="0"/>
            <a:endCxn id="133" idx="1"/>
          </p:cNvCxnSpPr>
          <p:nvPr/>
        </p:nvCxnSpPr>
        <p:spPr>
          <a:xfrm rot="5400000">
            <a:off x="2300250" y="2112141"/>
            <a:ext cx="3482700" cy="1060800"/>
          </a:xfrm>
          <a:prstGeom prst="bentConnector4">
            <a:avLst>
              <a:gd name="adj1" fmla="val -117"/>
              <a:gd name="adj2" fmla="val 250530"/>
            </a:avLst>
          </a:prstGeom>
          <a:noFill/>
          <a:ln w="28575" cap="flat" cmpd="sng">
            <a:solidFill>
              <a:srgbClr val="980000"/>
            </a:solidFill>
            <a:prstDash val="solid"/>
            <a:round/>
            <a:headEnd type="oval" w="med" len="med"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17763522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2"/>
          <p:cNvSpPr txBox="1">
            <a:spLocks noGrp="1"/>
          </p:cNvSpPr>
          <p:nvPr>
            <p:ph type="title"/>
          </p:nvPr>
        </p:nvSpPr>
        <p:spPr>
          <a:xfrm>
            <a:off x="256650" y="120400"/>
            <a:ext cx="7926900" cy="54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54395"/>
              <a:buNone/>
            </a:pPr>
            <a:r>
              <a:rPr lang="es-419" sz="1820">
                <a:latin typeface="Georgia"/>
                <a:ea typeface="Georgia"/>
                <a:cs typeface="Georgia"/>
                <a:sym typeface="Georgia"/>
              </a:rPr>
              <a:t>Luego, para afinar el </a:t>
            </a:r>
            <a:r>
              <a:rPr lang="es-419" sz="1820" i="1">
                <a:latin typeface="Georgia"/>
                <a:ea typeface="Georgia"/>
                <a:cs typeface="Georgia"/>
                <a:sym typeface="Georgia"/>
              </a:rPr>
              <a:t>Mapa de calor, </a:t>
            </a:r>
            <a:r>
              <a:rPr lang="es-419" sz="1820">
                <a:latin typeface="Georgia"/>
                <a:ea typeface="Georgia"/>
                <a:cs typeface="Georgia"/>
                <a:sym typeface="Georgia"/>
              </a:rPr>
              <a:t>en la sección </a:t>
            </a:r>
            <a:r>
              <a:rPr lang="es-419" sz="1820" b="1" i="1">
                <a:latin typeface="Georgia"/>
                <a:ea typeface="Georgia"/>
                <a:cs typeface="Georgia"/>
                <a:sym typeface="Georgia"/>
              </a:rPr>
              <a:t>Radius</a:t>
            </a:r>
            <a:r>
              <a:rPr lang="es-419" sz="1820">
                <a:latin typeface="Georgia"/>
                <a:ea typeface="Georgia"/>
                <a:cs typeface="Georgia"/>
                <a:sym typeface="Georgia"/>
              </a:rPr>
              <a:t> escribe un radio más fino. Por ejemplo, 1. Puedes interactuar con la visualización haciendo Zoom.</a:t>
            </a:r>
            <a:endParaRPr sz="1820"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40" name="Google Shape;140;p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41" name="Google Shape;141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901057"/>
            <a:ext cx="9144001" cy="423023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2" name="Google Shape;142;p22"/>
          <p:cNvCxnSpPr>
            <a:stCxn id="141" idx="0"/>
            <a:endCxn id="143" idx="3"/>
          </p:cNvCxnSpPr>
          <p:nvPr/>
        </p:nvCxnSpPr>
        <p:spPr>
          <a:xfrm rot="5400000">
            <a:off x="1520851" y="849607"/>
            <a:ext cx="2999700" cy="3102600"/>
          </a:xfrm>
          <a:prstGeom prst="bentConnector4">
            <a:avLst>
              <a:gd name="adj1" fmla="val -1005"/>
              <a:gd name="adj2" fmla="val 86502"/>
            </a:avLst>
          </a:prstGeom>
          <a:noFill/>
          <a:ln w="28575" cap="flat" cmpd="sng">
            <a:solidFill>
              <a:srgbClr val="980000"/>
            </a:solidFill>
            <a:prstDash val="solid"/>
            <a:round/>
            <a:headEnd type="oval" w="med" len="med"/>
            <a:tailEnd type="triangle" w="med" len="med"/>
          </a:ln>
        </p:spPr>
      </p:cxnSp>
      <p:sp>
        <p:nvSpPr>
          <p:cNvPr id="143" name="Google Shape;143;p22"/>
          <p:cNvSpPr/>
          <p:nvPr/>
        </p:nvSpPr>
        <p:spPr>
          <a:xfrm>
            <a:off x="0" y="3750250"/>
            <a:ext cx="1469400" cy="300900"/>
          </a:xfrm>
          <a:prstGeom prst="roundRect">
            <a:avLst>
              <a:gd name="adj" fmla="val 3695"/>
            </a:avLst>
          </a:prstGeom>
          <a:noFill/>
          <a:ln w="19050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3366326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3"/>
          <p:cNvSpPr txBox="1">
            <a:spLocks noGrp="1"/>
          </p:cNvSpPr>
          <p:nvPr>
            <p:ph type="title"/>
          </p:nvPr>
        </p:nvSpPr>
        <p:spPr>
          <a:xfrm>
            <a:off x="256650" y="120400"/>
            <a:ext cx="8201700" cy="54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54395"/>
              <a:buNone/>
            </a:pPr>
            <a:r>
              <a:rPr lang="es-419" sz="1820">
                <a:latin typeface="Georgia"/>
                <a:ea typeface="Georgia"/>
                <a:cs typeface="Georgia"/>
                <a:sym typeface="Georgia"/>
              </a:rPr>
              <a:t>Si deseas ver el </a:t>
            </a:r>
            <a:r>
              <a:rPr lang="es-419" sz="1820" i="1">
                <a:latin typeface="Georgia"/>
                <a:ea typeface="Georgia"/>
                <a:cs typeface="Georgia"/>
                <a:sym typeface="Georgia"/>
              </a:rPr>
              <a:t>Mapa de calor</a:t>
            </a:r>
            <a:r>
              <a:rPr lang="es-419" sz="1820">
                <a:latin typeface="Georgia"/>
                <a:ea typeface="Georgia"/>
                <a:cs typeface="Georgia"/>
                <a:sym typeface="Georgia"/>
              </a:rPr>
              <a:t> con otra paleta despliega las opciones en el subtema </a:t>
            </a:r>
            <a:r>
              <a:rPr lang="es-419" sz="1820" b="1" i="1">
                <a:latin typeface="Georgia"/>
                <a:ea typeface="Georgia"/>
                <a:cs typeface="Georgia"/>
                <a:sym typeface="Georgia"/>
              </a:rPr>
              <a:t>Color</a:t>
            </a:r>
            <a:r>
              <a:rPr lang="es-419" sz="1820">
                <a:latin typeface="Georgia"/>
                <a:ea typeface="Georgia"/>
                <a:cs typeface="Georgia"/>
                <a:sym typeface="Georgia"/>
              </a:rPr>
              <a:t>, y selecciona la que más te ayude a visualizar la concentración de movimiento.</a:t>
            </a:r>
            <a:endParaRPr sz="1820"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49" name="Google Shape;149;p2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50" name="Google Shape;150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900996"/>
            <a:ext cx="9144001" cy="4242358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23"/>
          <p:cNvSpPr/>
          <p:nvPr/>
        </p:nvSpPr>
        <p:spPr>
          <a:xfrm>
            <a:off x="0" y="3383800"/>
            <a:ext cx="1469400" cy="353400"/>
          </a:xfrm>
          <a:prstGeom prst="roundRect">
            <a:avLst>
              <a:gd name="adj" fmla="val 3695"/>
            </a:avLst>
          </a:prstGeom>
          <a:noFill/>
          <a:ln w="19050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52" name="Google Shape;152;p23"/>
          <p:cNvCxnSpPr>
            <a:stCxn id="150" idx="0"/>
            <a:endCxn id="151" idx="3"/>
          </p:cNvCxnSpPr>
          <p:nvPr/>
        </p:nvCxnSpPr>
        <p:spPr>
          <a:xfrm rot="5400000">
            <a:off x="1690951" y="679446"/>
            <a:ext cx="2659500" cy="3102600"/>
          </a:xfrm>
          <a:prstGeom prst="bentConnector4">
            <a:avLst>
              <a:gd name="adj1" fmla="val -147"/>
              <a:gd name="adj2" fmla="val 86079"/>
            </a:avLst>
          </a:prstGeom>
          <a:noFill/>
          <a:ln w="28575" cap="flat" cmpd="sng">
            <a:solidFill>
              <a:srgbClr val="980000"/>
            </a:solidFill>
            <a:prstDash val="solid"/>
            <a:round/>
            <a:headEnd type="oval" w="med" len="med"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34295249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9"/>
          <p:cNvSpPr/>
          <p:nvPr/>
        </p:nvSpPr>
        <p:spPr>
          <a:xfrm>
            <a:off x="566350" y="2132950"/>
            <a:ext cx="8193000" cy="746700"/>
          </a:xfrm>
          <a:prstGeom prst="roundRect">
            <a:avLst>
              <a:gd name="adj" fmla="val 16667"/>
            </a:avLst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19"/>
          <p:cNvSpPr txBox="1"/>
          <p:nvPr/>
        </p:nvSpPr>
        <p:spPr>
          <a:xfrm>
            <a:off x="762650" y="2277250"/>
            <a:ext cx="7695600" cy="4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400">
                <a:latin typeface="Georgia"/>
                <a:ea typeface="Georgia"/>
                <a:cs typeface="Georgia"/>
                <a:sym typeface="Georgia"/>
              </a:rPr>
              <a:t>¿Puedo controlar la Ventana de Tiempo manualmente?</a:t>
            </a:r>
            <a:endParaRPr sz="2400"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4"/>
          <p:cNvSpPr/>
          <p:nvPr/>
        </p:nvSpPr>
        <p:spPr>
          <a:xfrm>
            <a:off x="514000" y="2397900"/>
            <a:ext cx="8127600" cy="871200"/>
          </a:xfrm>
          <a:prstGeom prst="roundRect">
            <a:avLst>
              <a:gd name="adj" fmla="val 16667"/>
            </a:avLst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24"/>
          <p:cNvSpPr txBox="1"/>
          <p:nvPr/>
        </p:nvSpPr>
        <p:spPr>
          <a:xfrm>
            <a:off x="364200" y="2528850"/>
            <a:ext cx="8415600" cy="60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400">
                <a:latin typeface="Georgia"/>
                <a:ea typeface="Georgia"/>
                <a:cs typeface="Georgia"/>
                <a:sym typeface="Georgia"/>
              </a:rPr>
              <a:t>¿Puedo agregar los movimientos a una cuadrícula?</a:t>
            </a:r>
            <a:endParaRPr sz="2400">
              <a:latin typeface="Georgia"/>
              <a:ea typeface="Georgia"/>
              <a:cs typeface="Georgia"/>
              <a:sym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35090486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5"/>
          <p:cNvSpPr txBox="1">
            <a:spLocks noGrp="1"/>
          </p:cNvSpPr>
          <p:nvPr>
            <p:ph type="title"/>
          </p:nvPr>
        </p:nvSpPr>
        <p:spPr>
          <a:xfrm>
            <a:off x="256650" y="120400"/>
            <a:ext cx="3725700" cy="54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54395"/>
              <a:buNone/>
            </a:pPr>
            <a:r>
              <a:rPr lang="es-419" sz="1820">
                <a:latin typeface="Georgia"/>
                <a:ea typeface="Georgia"/>
                <a:cs typeface="Georgia"/>
                <a:sym typeface="Georgia"/>
              </a:rPr>
              <a:t>Si, dale click al botón </a:t>
            </a:r>
            <a:r>
              <a:rPr lang="es-419" sz="1820" b="1" i="1">
                <a:latin typeface="Georgia"/>
                <a:ea typeface="Georgia"/>
                <a:cs typeface="Georgia"/>
                <a:sym typeface="Georgia"/>
              </a:rPr>
              <a:t>+ Add Layer</a:t>
            </a:r>
            <a:endParaRPr sz="1820" b="1" i="1"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64" name="Google Shape;164;p2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65" name="Google Shape;165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896358"/>
            <a:ext cx="9144001" cy="424713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6" name="Google Shape;166;p25"/>
          <p:cNvCxnSpPr>
            <a:stCxn id="163" idx="3"/>
            <a:endCxn id="167" idx="3"/>
          </p:cNvCxnSpPr>
          <p:nvPr/>
        </p:nvCxnSpPr>
        <p:spPr>
          <a:xfrm flipH="1">
            <a:off x="540150" y="391000"/>
            <a:ext cx="3442200" cy="1763100"/>
          </a:xfrm>
          <a:prstGeom prst="bentConnector3">
            <a:avLst>
              <a:gd name="adj1" fmla="val -6918"/>
            </a:avLst>
          </a:prstGeom>
          <a:noFill/>
          <a:ln w="28575" cap="flat" cmpd="sng">
            <a:solidFill>
              <a:srgbClr val="980000"/>
            </a:solidFill>
            <a:prstDash val="solid"/>
            <a:round/>
            <a:headEnd type="oval" w="med" len="med"/>
            <a:tailEnd type="triangle" w="med" len="med"/>
          </a:ln>
        </p:spPr>
      </p:cxnSp>
      <p:sp>
        <p:nvSpPr>
          <p:cNvPr id="167" name="Google Shape;167;p25"/>
          <p:cNvSpPr/>
          <p:nvPr/>
        </p:nvSpPr>
        <p:spPr>
          <a:xfrm>
            <a:off x="0" y="2036850"/>
            <a:ext cx="540300" cy="2346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1360216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6"/>
          <p:cNvSpPr txBox="1">
            <a:spLocks noGrp="1"/>
          </p:cNvSpPr>
          <p:nvPr>
            <p:ph type="title"/>
          </p:nvPr>
        </p:nvSpPr>
        <p:spPr>
          <a:xfrm>
            <a:off x="256650" y="120400"/>
            <a:ext cx="5518500" cy="54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54395"/>
              <a:buNone/>
            </a:pPr>
            <a:r>
              <a:rPr lang="es-419" sz="1820">
                <a:latin typeface="Georgia"/>
                <a:ea typeface="Georgia"/>
                <a:cs typeface="Georgia"/>
                <a:sym typeface="Georgia"/>
              </a:rPr>
              <a:t>Añade un nombre a tu nuevo layer como </a:t>
            </a:r>
            <a:r>
              <a:rPr lang="es-419" sz="1820" i="1">
                <a:latin typeface="Georgia"/>
                <a:ea typeface="Georgia"/>
                <a:cs typeface="Georgia"/>
                <a:sym typeface="Georgia"/>
              </a:rPr>
              <a:t>Cuadrícula </a:t>
            </a:r>
            <a:r>
              <a:rPr lang="es-419" sz="1820">
                <a:latin typeface="Georgia"/>
                <a:ea typeface="Georgia"/>
                <a:cs typeface="Georgia"/>
                <a:sym typeface="Georgia"/>
              </a:rPr>
              <a:t>y despliega las opciones.</a:t>
            </a:r>
            <a:endParaRPr sz="1820"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73" name="Google Shape;173;p2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74" name="Google Shape;174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6023775" y="156125"/>
            <a:ext cx="602050" cy="469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948511"/>
            <a:ext cx="9144000" cy="4194977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26"/>
          <p:cNvSpPr/>
          <p:nvPr/>
        </p:nvSpPr>
        <p:spPr>
          <a:xfrm>
            <a:off x="0" y="2094800"/>
            <a:ext cx="1338600" cy="761700"/>
          </a:xfrm>
          <a:prstGeom prst="roundRect">
            <a:avLst>
              <a:gd name="adj" fmla="val 9285"/>
            </a:avLst>
          </a:prstGeom>
          <a:noFill/>
          <a:ln w="19050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77" name="Google Shape;177;p26"/>
          <p:cNvCxnSpPr>
            <a:stCxn id="174" idx="3"/>
            <a:endCxn id="176" idx="3"/>
          </p:cNvCxnSpPr>
          <p:nvPr/>
        </p:nvCxnSpPr>
        <p:spPr>
          <a:xfrm rot="5400000">
            <a:off x="2939900" y="-909375"/>
            <a:ext cx="1783500" cy="4986300"/>
          </a:xfrm>
          <a:prstGeom prst="bentConnector2">
            <a:avLst/>
          </a:prstGeom>
          <a:noFill/>
          <a:ln w="28575" cap="flat" cmpd="sng">
            <a:solidFill>
              <a:srgbClr val="980000"/>
            </a:solidFill>
            <a:prstDash val="solid"/>
            <a:round/>
            <a:headEnd type="oval" w="med" len="med"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134395441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7"/>
          <p:cNvSpPr txBox="1">
            <a:spLocks noGrp="1"/>
          </p:cNvSpPr>
          <p:nvPr>
            <p:ph type="title"/>
          </p:nvPr>
        </p:nvSpPr>
        <p:spPr>
          <a:xfrm>
            <a:off x="256650" y="120400"/>
            <a:ext cx="4550100" cy="54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54395"/>
              <a:buNone/>
            </a:pPr>
            <a:r>
              <a:rPr lang="es-419" sz="1820">
                <a:latin typeface="Georgia"/>
                <a:ea typeface="Georgia"/>
                <a:cs typeface="Georgia"/>
                <a:sym typeface="Georgia"/>
              </a:rPr>
              <a:t>En el subtema </a:t>
            </a:r>
            <a:r>
              <a:rPr lang="es-419" sz="1820" b="1" i="1">
                <a:latin typeface="Georgia"/>
                <a:ea typeface="Georgia"/>
                <a:cs typeface="Georgia"/>
                <a:sym typeface="Georgia"/>
              </a:rPr>
              <a:t>Basic, </a:t>
            </a:r>
            <a:r>
              <a:rPr lang="es-419" sz="1820">
                <a:latin typeface="Georgia"/>
                <a:ea typeface="Georgia"/>
                <a:cs typeface="Georgia"/>
                <a:sym typeface="Georgia"/>
              </a:rPr>
              <a:t>selecciona el tipo de capa como </a:t>
            </a:r>
            <a:r>
              <a:rPr lang="es-419" sz="1820" b="1" i="1">
                <a:latin typeface="Georgia"/>
                <a:ea typeface="Georgia"/>
                <a:cs typeface="Georgia"/>
                <a:sym typeface="Georgia"/>
              </a:rPr>
              <a:t>Grid</a:t>
            </a:r>
            <a:endParaRPr sz="1820" b="1" i="1"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83" name="Google Shape;183;p2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84" name="Google Shape;184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06750" y="98914"/>
            <a:ext cx="535778" cy="54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944145"/>
            <a:ext cx="9144001" cy="4199361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27"/>
          <p:cNvSpPr/>
          <p:nvPr/>
        </p:nvSpPr>
        <p:spPr>
          <a:xfrm>
            <a:off x="0" y="2097250"/>
            <a:ext cx="1305600" cy="1982100"/>
          </a:xfrm>
          <a:prstGeom prst="roundRect">
            <a:avLst>
              <a:gd name="adj" fmla="val 1493"/>
            </a:avLst>
          </a:prstGeom>
          <a:noFill/>
          <a:ln w="19050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87" name="Google Shape;187;p27"/>
          <p:cNvCxnSpPr>
            <a:stCxn id="184" idx="2"/>
            <a:endCxn id="186" idx="3"/>
          </p:cNvCxnSpPr>
          <p:nvPr/>
        </p:nvCxnSpPr>
        <p:spPr>
          <a:xfrm rot="5400000">
            <a:off x="1966027" y="-20312"/>
            <a:ext cx="2448186" cy="3769039"/>
          </a:xfrm>
          <a:prstGeom prst="bentConnector2">
            <a:avLst/>
          </a:prstGeom>
          <a:noFill/>
          <a:ln w="28575" cap="flat" cmpd="sng">
            <a:solidFill>
              <a:srgbClr val="980000"/>
            </a:solidFill>
            <a:prstDash val="solid"/>
            <a:round/>
            <a:headEnd type="oval" w="med" len="med"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56993020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8"/>
          <p:cNvSpPr txBox="1">
            <a:spLocks noGrp="1"/>
          </p:cNvSpPr>
          <p:nvPr>
            <p:ph type="title"/>
          </p:nvPr>
        </p:nvSpPr>
        <p:spPr>
          <a:xfrm>
            <a:off x="256650" y="120400"/>
            <a:ext cx="7050000" cy="54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54395"/>
              <a:buNone/>
            </a:pPr>
            <a:r>
              <a:rPr lang="es-419" sz="1820" dirty="0">
                <a:latin typeface="Georgia"/>
                <a:ea typeface="Georgia"/>
                <a:cs typeface="Georgia"/>
                <a:sym typeface="Georgia"/>
              </a:rPr>
              <a:t>En la sección de </a:t>
            </a:r>
            <a:r>
              <a:rPr lang="es-419" sz="1820" i="1" dirty="0">
                <a:latin typeface="Georgia"/>
                <a:ea typeface="Georgia"/>
                <a:cs typeface="Georgia"/>
                <a:sym typeface="Georgia"/>
              </a:rPr>
              <a:t>Columnas, </a:t>
            </a:r>
            <a:r>
              <a:rPr lang="es-419" sz="1820" dirty="0">
                <a:latin typeface="Georgia"/>
                <a:ea typeface="Georgia"/>
                <a:cs typeface="Georgia"/>
                <a:sym typeface="Georgia"/>
              </a:rPr>
              <a:t>selecciona </a:t>
            </a:r>
            <a:r>
              <a:rPr lang="es-419" sz="1820" b="1" i="1" dirty="0" err="1">
                <a:latin typeface="Georgia"/>
                <a:ea typeface="Georgia"/>
                <a:cs typeface="Georgia"/>
                <a:sym typeface="Georgia"/>
              </a:rPr>
              <a:t>location_lat</a:t>
            </a:r>
            <a:r>
              <a:rPr lang="es-419" sz="1820" b="1" i="1" dirty="0">
                <a:latin typeface="Georgia"/>
                <a:ea typeface="Georgia"/>
                <a:cs typeface="Georgia"/>
                <a:sym typeface="Georgia"/>
              </a:rPr>
              <a:t>, </a:t>
            </a:r>
            <a:r>
              <a:rPr lang="es-419" sz="1820" dirty="0">
                <a:latin typeface="Georgia"/>
                <a:ea typeface="Georgia"/>
                <a:cs typeface="Georgia"/>
                <a:sym typeface="Georgia"/>
              </a:rPr>
              <a:t>y </a:t>
            </a:r>
            <a:r>
              <a:rPr lang="es-419" sz="1820" b="1" i="1" dirty="0" err="1">
                <a:latin typeface="Georgia"/>
                <a:ea typeface="Georgia"/>
                <a:cs typeface="Georgia"/>
                <a:sym typeface="Georgia"/>
              </a:rPr>
              <a:t>location_long</a:t>
            </a:r>
            <a:r>
              <a:rPr lang="es-419" sz="1820" dirty="0">
                <a:latin typeface="Georgia"/>
                <a:ea typeface="Georgia"/>
                <a:cs typeface="Georgia"/>
                <a:sym typeface="Georgia"/>
              </a:rPr>
              <a:t>. Selecciona un radio considerable a la escala, por ejemplo 50</a:t>
            </a:r>
            <a:endParaRPr sz="1820" dirty="0"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93" name="Google Shape;193;p2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94" name="Google Shape;194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936791"/>
            <a:ext cx="9144001" cy="4206718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28"/>
          <p:cNvSpPr/>
          <p:nvPr/>
        </p:nvSpPr>
        <p:spPr>
          <a:xfrm>
            <a:off x="125" y="2698600"/>
            <a:ext cx="1334700" cy="466800"/>
          </a:xfrm>
          <a:prstGeom prst="roundRect">
            <a:avLst>
              <a:gd name="adj" fmla="val 6133"/>
            </a:avLst>
          </a:prstGeom>
          <a:noFill/>
          <a:ln w="19050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96" name="Google Shape;196;p28"/>
          <p:cNvCxnSpPr>
            <a:cxnSpLocks/>
            <a:stCxn id="194" idx="0"/>
            <a:endCxn id="195" idx="3"/>
          </p:cNvCxnSpPr>
          <p:nvPr/>
        </p:nvCxnSpPr>
        <p:spPr>
          <a:xfrm rot="16200000" flipH="1" flipV="1">
            <a:off x="1955808" y="315807"/>
            <a:ext cx="1995209" cy="3237176"/>
          </a:xfrm>
          <a:prstGeom prst="bentConnector4">
            <a:avLst>
              <a:gd name="adj1" fmla="val -1024"/>
              <a:gd name="adj2" fmla="val 84568"/>
            </a:avLst>
          </a:prstGeom>
          <a:noFill/>
          <a:ln w="28575" cap="flat" cmpd="sng">
            <a:solidFill>
              <a:srgbClr val="980000"/>
            </a:solidFill>
            <a:prstDash val="solid"/>
            <a:round/>
            <a:headEnd type="oval" w="med" len="med"/>
            <a:tailEnd type="triangle" w="med" len="med"/>
          </a:ln>
        </p:spPr>
      </p:cxnSp>
      <p:sp>
        <p:nvSpPr>
          <p:cNvPr id="197" name="Google Shape;197;p28"/>
          <p:cNvSpPr/>
          <p:nvPr/>
        </p:nvSpPr>
        <p:spPr>
          <a:xfrm>
            <a:off x="0" y="3463550"/>
            <a:ext cx="1334700" cy="411600"/>
          </a:xfrm>
          <a:prstGeom prst="roundRect">
            <a:avLst>
              <a:gd name="adj" fmla="val 6133"/>
            </a:avLst>
          </a:prstGeom>
          <a:noFill/>
          <a:ln w="19050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3258855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29"/>
          <p:cNvSpPr txBox="1">
            <a:spLocks noGrp="1"/>
          </p:cNvSpPr>
          <p:nvPr>
            <p:ph type="title"/>
          </p:nvPr>
        </p:nvSpPr>
        <p:spPr>
          <a:xfrm>
            <a:off x="256650" y="120400"/>
            <a:ext cx="7508100" cy="54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54395"/>
              <a:buNone/>
            </a:pPr>
            <a:r>
              <a:rPr lang="es-419" sz="1820">
                <a:latin typeface="Georgia"/>
                <a:ea typeface="Georgia"/>
                <a:cs typeface="Georgia"/>
                <a:sym typeface="Georgia"/>
              </a:rPr>
              <a:t>Asegurate de seleccionar todo el periodo de movimiento en la barra de tiempo. Arrastra las barras hasta tener todos los datos seleccionados.</a:t>
            </a:r>
            <a:endParaRPr sz="1820"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03" name="Google Shape;203;p2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204" name="Google Shape;204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948908"/>
            <a:ext cx="9144001" cy="419458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5" name="Google Shape;205;p29"/>
          <p:cNvCxnSpPr>
            <a:stCxn id="204" idx="0"/>
            <a:endCxn id="206" idx="1"/>
          </p:cNvCxnSpPr>
          <p:nvPr/>
        </p:nvCxnSpPr>
        <p:spPr>
          <a:xfrm rot="5400000">
            <a:off x="2564551" y="2567858"/>
            <a:ext cx="3626400" cy="388500"/>
          </a:xfrm>
          <a:prstGeom prst="bentConnector4">
            <a:avLst>
              <a:gd name="adj1" fmla="val 404"/>
              <a:gd name="adj2" fmla="val 729123"/>
            </a:avLst>
          </a:prstGeom>
          <a:noFill/>
          <a:ln w="28575" cap="flat" cmpd="sng">
            <a:solidFill>
              <a:srgbClr val="980000"/>
            </a:solidFill>
            <a:prstDash val="solid"/>
            <a:round/>
            <a:headEnd type="oval" w="med" len="med"/>
            <a:tailEnd type="triangle" w="med" len="med"/>
          </a:ln>
        </p:spPr>
      </p:cxnSp>
      <p:sp>
        <p:nvSpPr>
          <p:cNvPr id="206" name="Google Shape;206;p29"/>
          <p:cNvSpPr/>
          <p:nvPr/>
        </p:nvSpPr>
        <p:spPr>
          <a:xfrm>
            <a:off x="4183575" y="4176500"/>
            <a:ext cx="3889200" cy="797400"/>
          </a:xfrm>
          <a:prstGeom prst="roundRect">
            <a:avLst>
              <a:gd name="adj" fmla="val 6133"/>
            </a:avLst>
          </a:prstGeom>
          <a:noFill/>
          <a:ln w="19050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3090317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0"/>
          <p:cNvSpPr txBox="1">
            <a:spLocks noGrp="1"/>
          </p:cNvSpPr>
          <p:nvPr>
            <p:ph type="title"/>
          </p:nvPr>
        </p:nvSpPr>
        <p:spPr>
          <a:xfrm>
            <a:off x="256650" y="120400"/>
            <a:ext cx="8201700" cy="54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54395"/>
              <a:buNone/>
            </a:pPr>
            <a:r>
              <a:rPr lang="es-419" sz="1820">
                <a:latin typeface="Georgia"/>
                <a:ea typeface="Georgia"/>
                <a:cs typeface="Georgia"/>
                <a:sym typeface="Georgia"/>
              </a:rPr>
              <a:t>Si deseas ver la </a:t>
            </a:r>
            <a:r>
              <a:rPr lang="es-419" sz="1820" i="1">
                <a:latin typeface="Georgia"/>
                <a:ea typeface="Georgia"/>
                <a:cs typeface="Georgia"/>
                <a:sym typeface="Georgia"/>
              </a:rPr>
              <a:t>Cuadrícula </a:t>
            </a:r>
            <a:r>
              <a:rPr lang="es-419" sz="1820">
                <a:latin typeface="Georgia"/>
                <a:ea typeface="Georgia"/>
                <a:cs typeface="Georgia"/>
                <a:sym typeface="Georgia"/>
              </a:rPr>
              <a:t>con otra paleta despliega las opciones en el subtema </a:t>
            </a:r>
            <a:r>
              <a:rPr lang="es-419" sz="1820" b="1" i="1">
                <a:latin typeface="Georgia"/>
                <a:ea typeface="Georgia"/>
                <a:cs typeface="Georgia"/>
                <a:sym typeface="Georgia"/>
              </a:rPr>
              <a:t>Color</a:t>
            </a:r>
            <a:r>
              <a:rPr lang="es-419" sz="1820">
                <a:latin typeface="Georgia"/>
                <a:ea typeface="Georgia"/>
                <a:cs typeface="Georgia"/>
                <a:sym typeface="Georgia"/>
              </a:rPr>
              <a:t>, y selecciona la que más te ayude a visualizar la agregación de movimiento.</a:t>
            </a:r>
            <a:endParaRPr sz="1820"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12" name="Google Shape;212;p3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213" name="Google Shape;213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932004"/>
            <a:ext cx="9144001" cy="421149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14" name="Google Shape;214;p30"/>
          <p:cNvCxnSpPr>
            <a:stCxn id="213" idx="0"/>
            <a:endCxn id="215" idx="3"/>
          </p:cNvCxnSpPr>
          <p:nvPr/>
        </p:nvCxnSpPr>
        <p:spPr>
          <a:xfrm rot="5400000">
            <a:off x="1760700" y="496404"/>
            <a:ext cx="2375700" cy="3246900"/>
          </a:xfrm>
          <a:prstGeom prst="bentConnector4">
            <a:avLst>
              <a:gd name="adj1" fmla="val 283"/>
              <a:gd name="adj2" fmla="val 88923"/>
            </a:avLst>
          </a:prstGeom>
          <a:noFill/>
          <a:ln w="28575" cap="flat" cmpd="sng">
            <a:solidFill>
              <a:srgbClr val="980000"/>
            </a:solidFill>
            <a:prstDash val="solid"/>
            <a:round/>
            <a:headEnd type="oval" w="med" len="med"/>
            <a:tailEnd type="triangle" w="med" len="med"/>
          </a:ln>
        </p:spPr>
      </p:cxnSp>
      <p:sp>
        <p:nvSpPr>
          <p:cNvPr id="215" name="Google Shape;215;p30"/>
          <p:cNvSpPr/>
          <p:nvPr/>
        </p:nvSpPr>
        <p:spPr>
          <a:xfrm>
            <a:off x="0" y="3131000"/>
            <a:ext cx="1325100" cy="353400"/>
          </a:xfrm>
          <a:prstGeom prst="roundRect">
            <a:avLst>
              <a:gd name="adj" fmla="val 3695"/>
            </a:avLst>
          </a:prstGeom>
          <a:noFill/>
          <a:ln w="19050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63404613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42"/>
          <p:cNvSpPr/>
          <p:nvPr/>
        </p:nvSpPr>
        <p:spPr>
          <a:xfrm>
            <a:off x="3710475" y="4791225"/>
            <a:ext cx="2042400" cy="285000"/>
          </a:xfrm>
          <a:prstGeom prst="roundRect">
            <a:avLst>
              <a:gd name="adj" fmla="val 16667"/>
            </a:avLst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" name="Google Shape;335;p42"/>
          <p:cNvSpPr txBox="1"/>
          <p:nvPr/>
        </p:nvSpPr>
        <p:spPr>
          <a:xfrm>
            <a:off x="3960100" y="4737975"/>
            <a:ext cx="1527900" cy="39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>
                <a:latin typeface="Georgia"/>
                <a:ea typeface="Georgia"/>
                <a:cs typeface="Georgia"/>
                <a:sym typeface="Georgia"/>
              </a:rPr>
              <a:t>www.seo.org</a:t>
            </a:r>
            <a:endParaRPr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336" name="Google Shape;336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49263" y="235575"/>
            <a:ext cx="4549574" cy="3153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37" name="Google Shape;337;p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30325" y="3389550"/>
            <a:ext cx="1083361" cy="4581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0"/>
          <p:cNvSpPr txBox="1">
            <a:spLocks noGrp="1"/>
          </p:cNvSpPr>
          <p:nvPr>
            <p:ph type="title"/>
          </p:nvPr>
        </p:nvSpPr>
        <p:spPr>
          <a:xfrm>
            <a:off x="311700" y="159650"/>
            <a:ext cx="7988400" cy="75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54395"/>
              <a:buNone/>
            </a:pPr>
            <a:r>
              <a:rPr lang="es-419" sz="1820">
                <a:latin typeface="Georgia"/>
                <a:ea typeface="Georgia"/>
                <a:cs typeface="Georgia"/>
                <a:sym typeface="Georgia"/>
              </a:rPr>
              <a:t>Si, mientras la animación está detenida puedes extender la </a:t>
            </a:r>
            <a:r>
              <a:rPr lang="es-419" sz="1820" b="1" i="1">
                <a:latin typeface="Georgia"/>
                <a:ea typeface="Georgia"/>
                <a:cs typeface="Georgia"/>
                <a:sym typeface="Georgia"/>
              </a:rPr>
              <a:t>Ventana de Tiempo</a:t>
            </a:r>
            <a:r>
              <a:rPr lang="es-419" sz="1820">
                <a:latin typeface="Georgia"/>
                <a:ea typeface="Georgia"/>
                <a:cs typeface="Georgia"/>
                <a:sym typeface="Georgia"/>
              </a:rPr>
              <a:t> manualmente. Haz click en sus barras laterales para extender el segmento de tiempo.</a:t>
            </a:r>
            <a:endParaRPr sz="1820"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29" name="Google Shape;129;p2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30" name="Google Shape;130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913242"/>
            <a:ext cx="9144001" cy="423501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1" name="Google Shape;131;p20"/>
          <p:cNvCxnSpPr>
            <a:stCxn id="132" idx="2"/>
            <a:endCxn id="133" idx="0"/>
          </p:cNvCxnSpPr>
          <p:nvPr/>
        </p:nvCxnSpPr>
        <p:spPr>
          <a:xfrm rot="5400000">
            <a:off x="4867050" y="622050"/>
            <a:ext cx="3448500" cy="3985800"/>
          </a:xfrm>
          <a:prstGeom prst="bentConnector3">
            <a:avLst>
              <a:gd name="adj1" fmla="val 49998"/>
            </a:avLst>
          </a:prstGeom>
          <a:noFill/>
          <a:ln w="28575" cap="flat" cmpd="sng">
            <a:solidFill>
              <a:srgbClr val="980000"/>
            </a:solidFill>
            <a:prstDash val="solid"/>
            <a:round/>
            <a:headEnd type="oval" w="med" len="med"/>
            <a:tailEnd type="triangle" w="med" len="med"/>
          </a:ln>
        </p:spPr>
      </p:cxnSp>
      <p:sp>
        <p:nvSpPr>
          <p:cNvPr id="133" name="Google Shape;133;p20"/>
          <p:cNvSpPr/>
          <p:nvPr/>
        </p:nvSpPr>
        <p:spPr>
          <a:xfrm>
            <a:off x="4244025" y="4339075"/>
            <a:ext cx="708600" cy="4677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32" name="Google Shape;132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29950" y="182200"/>
            <a:ext cx="708500" cy="708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1"/>
          <p:cNvSpPr txBox="1">
            <a:spLocks noGrp="1"/>
          </p:cNvSpPr>
          <p:nvPr>
            <p:ph type="title"/>
          </p:nvPr>
        </p:nvSpPr>
        <p:spPr>
          <a:xfrm>
            <a:off x="311700" y="159650"/>
            <a:ext cx="7988400" cy="75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54395"/>
              <a:buNone/>
            </a:pPr>
            <a:r>
              <a:rPr lang="es-419" sz="1820">
                <a:latin typeface="Georgia"/>
                <a:ea typeface="Georgia"/>
                <a:cs typeface="Georgia"/>
                <a:sym typeface="Georgia"/>
              </a:rPr>
              <a:t>También, puedes hacer click sostenido y arrastrar la </a:t>
            </a:r>
            <a:r>
              <a:rPr lang="es-419" sz="1820" b="1" i="1">
                <a:latin typeface="Georgia"/>
                <a:ea typeface="Georgia"/>
                <a:cs typeface="Georgia"/>
                <a:sym typeface="Georgia"/>
              </a:rPr>
              <a:t>Ventana de Tiempo</a:t>
            </a:r>
            <a:r>
              <a:rPr lang="es-419" sz="1820">
                <a:latin typeface="Georgia"/>
                <a:ea typeface="Georgia"/>
                <a:cs typeface="Georgia"/>
                <a:sym typeface="Georgia"/>
              </a:rPr>
              <a:t> para modificar el estado de la visualización manualmente.</a:t>
            </a:r>
            <a:endParaRPr sz="1820"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39" name="Google Shape;139;p2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40" name="Google Shape;140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913257"/>
            <a:ext cx="9144001" cy="423023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1" name="Google Shape;141;p21"/>
          <p:cNvCxnSpPr>
            <a:stCxn id="142" idx="2"/>
            <a:endCxn id="143" idx="0"/>
          </p:cNvCxnSpPr>
          <p:nvPr/>
        </p:nvCxnSpPr>
        <p:spPr>
          <a:xfrm rot="5400000">
            <a:off x="5528750" y="1253450"/>
            <a:ext cx="3411900" cy="2445600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rgbClr val="980000"/>
            </a:solidFill>
            <a:prstDash val="solid"/>
            <a:round/>
            <a:headEnd type="oval" w="med" len="med"/>
            <a:tailEnd type="triangle" w="med" len="med"/>
          </a:ln>
        </p:spPr>
      </p:cxnSp>
      <p:sp>
        <p:nvSpPr>
          <p:cNvPr id="143" name="Google Shape;143;p21"/>
          <p:cNvSpPr/>
          <p:nvPr/>
        </p:nvSpPr>
        <p:spPr>
          <a:xfrm>
            <a:off x="5722925" y="4182200"/>
            <a:ext cx="577800" cy="5985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42" name="Google Shape;142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194975" y="245250"/>
            <a:ext cx="525050" cy="525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1320</Words>
  <Application>Microsoft Office PowerPoint</Application>
  <PresentationFormat>On-screen Show (16:9)</PresentationFormat>
  <Paragraphs>99</Paragraphs>
  <Slides>77</Slides>
  <Notes>77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77</vt:i4>
      </vt:variant>
    </vt:vector>
  </HeadingPairs>
  <TitlesOfParts>
    <vt:vector size="81" baseType="lpstr">
      <vt:lpstr>Arial</vt:lpstr>
      <vt:lpstr>Georgia</vt:lpstr>
      <vt:lpstr>Times New Roman</vt:lpstr>
      <vt:lpstr>Simple Light</vt:lpstr>
      <vt:lpstr>PowerPoint Presentation</vt:lpstr>
      <vt:lpstr>PowerPoint Presentation</vt:lpstr>
      <vt:lpstr>En la barra de animación, dale al Play para iniciar la animación</vt:lpstr>
      <vt:lpstr>Presiona en cualquier momento el botón Reset para reiniciar la animación</vt:lpstr>
      <vt:lpstr>Cambia la Velocidad de la animación.  Por ejemplo, escribe 1.5, luego dale al enter.</vt:lpstr>
      <vt:lpstr>La animación puede ser en Desplazable, o Incremental. Modifica el tiempo de animación en el botón Ventana de tiempo y selecciona la ideal.</vt:lpstr>
      <vt:lpstr>PowerPoint Presentation</vt:lpstr>
      <vt:lpstr>Si, mientras la animación está detenida puedes extender la Ventana de Tiempo manualmente. Haz click en sus barras laterales para extender el segmento de tiempo.</vt:lpstr>
      <vt:lpstr>También, puedes hacer click sostenido y arrastrar la Ventana de Tiempo para modificar el estado de la visualización manualmente.</vt:lpstr>
      <vt:lpstr>Observa el inicio y el final del segmento de animación en la ventana informativa de tiempo en formato: mes/día/año</vt:lpstr>
      <vt:lpstr>PowerPoint Presentation</vt:lpstr>
      <vt:lpstr>Si, simplemente haz un click en el icono de ocultar.</vt:lpstr>
      <vt:lpstr>Para reaparecer, abre el Menú de edición</vt:lpstr>
      <vt:lpstr>Ingresa a la sección de Filtros</vt:lpstr>
      <vt:lpstr>Haz click en el icono Time Playback</vt:lpstr>
      <vt:lpstr>La Ventana de animación volverá a aparecer.</vt:lpstr>
      <vt:lpstr>PowerPoint Presentation</vt:lpstr>
      <vt:lpstr>Coloca el cursor sobre el movimiento de los individuos y aparecerá una ventana de atributos como ID, Tiempo, Velocidad, y Dirección.</vt:lpstr>
      <vt:lpstr>Puedes fijar la ventana de atributos haciendo un click derecho sobre el movimiento del ave.</vt:lpstr>
      <vt:lpstr>Para añadir más información como las coordenadas debes abrir el Menú de edición.</vt:lpstr>
      <vt:lpstr>Luego, darle click a la sección de  Interacciones</vt:lpstr>
      <vt:lpstr>Para añadir las coordenadas, haz click en la ventana de atributos debajo de Tooltip y añade los atributos Location_long, y Location_lat.</vt:lpstr>
      <vt:lpstr>Una vez añadidas las coordenadas aparecerán en la ventana de atributos del movimiento.</vt:lpstr>
      <vt:lpstr>La Dirección muestra el sentido de movimiento del ave, en este caso viajaba al Norte en 334° N*. Las coordenadas muestran el punto final del movimiento.</vt:lpstr>
      <vt:lpstr>La Velocidad en el movimiento se muestra en metros por segundo [m/s].</vt:lpstr>
      <vt:lpstr>Deja solamente los atributos ID junto a Tiempo en interacciones.  Cierra el Menú de edición.</vt:lpstr>
      <vt:lpstr>Explora los movimientos de las aves  usando la Ventana de atributos y arrastrando la Ventana de tiempo. La interacción te ayuda a responder preguntas como:</vt:lpstr>
      <vt:lpstr>PowerPoint Presentation</vt:lpstr>
      <vt:lpstr>Si, la última localización registrada de los individuos es un punto rojo en su movimiento. Interactúa colocando el cursor encima para ver la información.</vt:lpstr>
      <vt:lpstr>PowerPoint Presentation</vt:lpstr>
      <vt:lpstr>PowerPoint Presentation</vt:lpstr>
      <vt:lpstr>Ingresa al Menú de edición</vt:lpstr>
      <vt:lpstr>Abre las opciones de Mapa de Fondo en el ícono</vt:lpstr>
      <vt:lpstr>En las opciones de Estilos de Mapa encontrarás más opciones. Por ejemplo, Satelital o Dark.</vt:lpstr>
      <vt:lpstr>Algunos mapas base te permite encender y apagar sus elementos. Cómo Nombres y Bordes de los países, Vías, Agua, y Tierra.</vt:lpstr>
      <vt:lpstr>PowerPoint Presentation</vt:lpstr>
      <vt:lpstr>En el Menú de edición haz click en el ícono Filtros. y dale click en el botón + Add Filter</vt:lpstr>
      <vt:lpstr>En la ventana del filtro ‘‘Select a Field’’ selecciona wild_id</vt:lpstr>
      <vt:lpstr>En la ventana ‘‘Values in’’  selecciona el individuo que deseas visualizar,  por ejemplo La Rioja 02 Quel 4405</vt:lpstr>
      <vt:lpstr>Con esto puedes visualizar el movimiento del individuo seleccionado.  Puedes añadir los códigos de los individuos que deseas visualizar.</vt:lpstr>
      <vt:lpstr>Para eliminar el filtro, dale click al icono eliminar.</vt:lpstr>
      <vt:lpstr>PowerPoint Presentation</vt:lpstr>
      <vt:lpstr>PowerPoint Presentation</vt:lpstr>
      <vt:lpstr>Si, el grosor de la trayectoria es modificable.  Para editarlo, ingresa al Menú de edición</vt:lpstr>
      <vt:lpstr>En la ventana Layers, vas a notar que las trayectorias de las aves están conectadas al layer Egyptian Vulture</vt:lpstr>
      <vt:lpstr>Dale click al ícono y despliega la Configuración del layer Egyptian Vulture</vt:lpstr>
      <vt:lpstr>Vas a ver que la Configuración tiene varios subtemas como Basic, Color, Stroke, y Elevation. La opción Stroke es la que maneja el grosor de la trayectoria.</vt:lpstr>
      <vt:lpstr>Prueba cambiando el grosor a 5 para mejorar la visibilidad.</vt:lpstr>
      <vt:lpstr>PowerPoint Presentation</vt:lpstr>
      <vt:lpstr>Si, una vez abierto la opciones de Configuración, haz click en el subtema Color y mira las opciones desplegadas.</vt:lpstr>
      <vt:lpstr>En el subtema Color, puedes elegir el atributo que le da color a las trayectorias. Por el momento, hay 8 clases de color que representa a cada individuo (Wild_id). </vt:lpstr>
      <vt:lpstr>Para visualizar las trayectorias con un solo color.  Simplemente, elimina el atributo haciendo click en el icono de eliminar. </vt:lpstr>
      <vt:lpstr>Haciendo click en Source puedes elegir el color de las trayectorias</vt:lpstr>
      <vt:lpstr>PowerPoint Presentation</vt:lpstr>
      <vt:lpstr>Si, al abrir las opciones de Color, haz click en la opción Velocidad</vt:lpstr>
      <vt:lpstr>Para visualizar la Velocidad como variable cuantitativa, segurate de elegir una paleta de color que represente intensidad en gradiente (de color bajo a color intenso)</vt:lpstr>
      <vt:lpstr>Luego, cambia la Escala del Color a Cuantificación</vt:lpstr>
      <vt:lpstr>De esta forma, podrás visualizar los aumentos de velocidad durante la trayectoria de las aves. Las altas velocidades se visualizan en rojo intenso.</vt:lpstr>
      <vt:lpstr>PowerPoint Presentation</vt:lpstr>
      <vt:lpstr>PowerPoint Presentation</vt:lpstr>
      <vt:lpstr>Si, puedes visualizar los datos en mapas de calor.  Para modificarlo, ingresa al Menú de edición</vt:lpstr>
      <vt:lpstr>En la ventana Layers, esconde la visualización de trayectorias. Dale click al ícono de esconder.</vt:lpstr>
      <vt:lpstr>Dale click al botón + Add Layer</vt:lpstr>
      <vt:lpstr>Añade un nombre a tu nuevo layer como Mapa de calor y despliega las opciones.</vt:lpstr>
      <vt:lpstr>En el subtema Basic, selecciona el tipo de capa como Heatmap</vt:lpstr>
      <vt:lpstr>En la sección de Columnas, selecciona location_lat, y location_long. Luego, aparecerá un mapa de calor</vt:lpstr>
      <vt:lpstr>Asegurate de seleccionar todo el periodo de movimiento en la barra de tiempo. Arrastra las barras hasta tener todos los datos seleccionados.</vt:lpstr>
      <vt:lpstr>Luego, para afinar el Mapa de calor, en la sección Radius escribe un radio más fino. Por ejemplo, 1. Puedes interactuar con la visualización haciendo Zoom.</vt:lpstr>
      <vt:lpstr>Si deseas ver el Mapa de calor con otra paleta despliega las opciones en el subtema Color, y selecciona la que más te ayude a visualizar la concentración de movimiento.</vt:lpstr>
      <vt:lpstr>PowerPoint Presentation</vt:lpstr>
      <vt:lpstr>Si, dale click al botón + Add Layer</vt:lpstr>
      <vt:lpstr>Añade un nombre a tu nuevo layer como Cuadrícula y despliega las opciones.</vt:lpstr>
      <vt:lpstr>En el subtema Basic, selecciona el tipo de capa como Grid</vt:lpstr>
      <vt:lpstr>En la sección de Columnas, selecciona location_lat, y location_long. Selecciona un radio considerable a la escala, por ejemplo 50</vt:lpstr>
      <vt:lpstr>Asegurate de seleccionar todo el periodo de movimiento en la barra de tiempo. Arrastra las barras hasta tener todos los datos seleccionados.</vt:lpstr>
      <vt:lpstr>Si deseas ver la Cuadrícula con otra paleta despliega las opciones en el subtema Color, y selecciona la que más te ayude a visualizar la agregación de movimiento.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Bryan Vallejo</dc:creator>
  <cp:lastModifiedBy>Vallejo Bryan</cp:lastModifiedBy>
  <cp:revision>2</cp:revision>
  <dcterms:modified xsi:type="dcterms:W3CDTF">2023-07-30T22:24:03Z</dcterms:modified>
</cp:coreProperties>
</file>